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emf" ContentType="image/x-emf"/>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Lst>
  <p:notesMasterIdLst>
    <p:notesMasterId r:id="rId8"/>
  </p:notesMasterIdLst>
  <p:sldIdLst>
    <p:sldId id="279" r:id="rId5"/>
    <p:sldId id="440" r:id="rId6"/>
    <p:sldId id="263" r:id="rId7"/>
    <p:sldId id="382" r:id="rId9"/>
    <p:sldId id="383" r:id="rId10"/>
    <p:sldId id="387" r:id="rId11"/>
    <p:sldId id="388" r:id="rId12"/>
    <p:sldId id="392" r:id="rId13"/>
    <p:sldId id="390" r:id="rId14"/>
    <p:sldId id="441" r:id="rId15"/>
    <p:sldId id="442" r:id="rId16"/>
    <p:sldId id="496" r:id="rId17"/>
    <p:sldId id="498" r:id="rId18"/>
    <p:sldId id="571" r:id="rId19"/>
    <p:sldId id="572" r:id="rId20"/>
    <p:sldId id="573" r:id="rId21"/>
    <p:sldId id="574" r:id="rId22"/>
    <p:sldId id="575" r:id="rId23"/>
    <p:sldId id="576" r:id="rId24"/>
    <p:sldId id="579" r:id="rId25"/>
    <p:sldId id="580" r:id="rId26"/>
    <p:sldId id="581" r:id="rId27"/>
    <p:sldId id="582" r:id="rId28"/>
    <p:sldId id="583" r:id="rId29"/>
    <p:sldId id="584" r:id="rId30"/>
    <p:sldId id="585" r:id="rId31"/>
    <p:sldId id="497" r:id="rId32"/>
    <p:sldId id="500" r:id="rId33"/>
    <p:sldId id="501" r:id="rId34"/>
    <p:sldId id="502" r:id="rId35"/>
    <p:sldId id="503" r:id="rId36"/>
    <p:sldId id="504" r:id="rId37"/>
    <p:sldId id="505" r:id="rId38"/>
    <p:sldId id="506" r:id="rId39"/>
    <p:sldId id="586" r:id="rId40"/>
    <p:sldId id="587" r:id="rId41"/>
    <p:sldId id="588" r:id="rId42"/>
    <p:sldId id="554" r:id="rId43"/>
    <p:sldId id="555" r:id="rId44"/>
    <p:sldId id="589" r:id="rId45"/>
    <p:sldId id="556" r:id="rId46"/>
    <p:sldId id="557" r:id="rId47"/>
    <p:sldId id="558" r:id="rId48"/>
    <p:sldId id="559" r:id="rId49"/>
    <p:sldId id="560" r:id="rId50"/>
    <p:sldId id="561" r:id="rId51"/>
    <p:sldId id="562" r:id="rId52"/>
    <p:sldId id="563" r:id="rId53"/>
    <p:sldId id="564" r:id="rId54"/>
    <p:sldId id="565" r:id="rId55"/>
    <p:sldId id="566" r:id="rId56"/>
    <p:sldId id="567" r:id="rId57"/>
    <p:sldId id="568" r:id="rId58"/>
    <p:sldId id="615" r:id="rId59"/>
    <p:sldId id="617" r:id="rId60"/>
    <p:sldId id="618" r:id="rId61"/>
    <p:sldId id="570" r:id="rId62"/>
    <p:sldId id="278" r:id="rId63"/>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34"/>
    <p:restoredTop sz="94649"/>
  </p:normalViewPr>
  <p:slideViewPr>
    <p:cSldViewPr snapToGrid="0" showGuides="1">
      <p:cViewPr>
        <p:scale>
          <a:sx n="66" d="100"/>
          <a:sy n="66" d="100"/>
        </p:scale>
        <p:origin x="-864" y="-120"/>
      </p:cViewPr>
      <p:guideLst>
        <p:guide orient="horz" pos="2166"/>
        <p:guide pos="3840"/>
      </p:guideLst>
    </p:cSldViewPr>
  </p:slideViewPr>
  <p:outlineViewPr>
    <p:cViewPr>
      <p:scale>
        <a:sx n="33" d="100"/>
        <a:sy n="33" d="100"/>
      </p:scale>
      <p:origin x="0" y="174"/>
    </p:cViewPr>
  </p:outlineViewPr>
  <p:notesTextViewPr>
    <p:cViewPr>
      <p:scale>
        <a:sx n="1" d="1"/>
        <a:sy n="1" d="1"/>
      </p:scale>
      <p:origin x="0" y="0"/>
    </p:cViewPr>
  </p:notesTextViewPr>
  <p:gridSpacing cx="72005" cy="72005"/>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notesMaster" Target="notesMasters/notesMaster1.xml"/><Relationship Id="rId7" Type="http://schemas.openxmlformats.org/officeDocument/2006/relationships/slide" Target="slides/slide3.xml"/><Relationship Id="rId66" Type="http://schemas.openxmlformats.org/officeDocument/2006/relationships/tableStyles" Target="tableStyles.xml"/><Relationship Id="rId65" Type="http://schemas.openxmlformats.org/officeDocument/2006/relationships/viewProps" Target="viewProps.xml"/><Relationship Id="rId64" Type="http://schemas.openxmlformats.org/officeDocument/2006/relationships/presProps" Target="presProps.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slide" Target="slides/slide2.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4098" name="Rectangle 2"/>
          <p:cNvSpPr/>
          <p:nvPr>
            <p:ph type="sldImg"/>
          </p:nvPr>
        </p:nvSpPr>
        <p:spPr>
          <a:xfrm>
            <a:off x="1050925" y="754063"/>
            <a:ext cx="4572000" cy="3294062"/>
          </a:xfrm>
          <a:prstGeom prst="rect">
            <a:avLst/>
          </a:prstGeom>
          <a:noFill/>
          <a:ln w="1">
            <a:noFill/>
          </a:ln>
        </p:spPr>
      </p:sp>
      <p:sp>
        <p:nvSpPr>
          <p:cNvPr id="4099" name="Rectangle 3"/>
          <p:cNvSpPr>
            <a:spLocks noGrp="1"/>
          </p:cNvSpPr>
          <p:nvPr>
            <p:ph type="body" sz="quarter"/>
          </p:nvPr>
        </p:nvSpPr>
        <p:spPr>
          <a:xfrm>
            <a:off x="538163" y="4387850"/>
            <a:ext cx="5780087" cy="3952875"/>
          </a:xfrm>
          <a:prstGeom prst="rect">
            <a:avLst/>
          </a:prstGeom>
          <a:noFill/>
          <a:ln w="9525">
            <a:noFill/>
          </a:ln>
        </p:spPr>
        <p:txBody>
          <a:bodyPr vert="horz" wrap="square" lIns="91440" tIns="45720" rIns="91440" bIns="45720" anchor="t"/>
          <a:p>
            <a:pPr lvl="0"/>
            <a:r>
              <a:rPr lang="zh-CN" altLang="en-US" dirty="0"/>
              <a:t>单击此处编辑母版文本样式
第二级
第三级
第四级
第五级</a:t>
            </a:r>
            <a:endParaRPr lang="zh-CN" altLang="en-US" dirty="0"/>
          </a:p>
        </p:txBody>
      </p:sp>
      <p:sp>
        <p:nvSpPr>
          <p:cNvPr id="2052" name="Rectangle 4"/>
          <p:cNvSpPr>
            <a:spLocks noGrp="1" noChangeArrowheads="1"/>
          </p:cNvSpPr>
          <p:nvPr>
            <p:ph type="hdr" sz="quarter"/>
          </p:nvPr>
        </p:nvSpPr>
        <p:spPr bwMode="auto">
          <a:xfrm>
            <a:off x="0" y="0"/>
            <a:ext cx="2973388"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
                <a:solidFill>
                  <a:schemeClr val="tx1">
                    <a:alpha val="0"/>
                  </a:schemeClr>
                </a:solidFill>
                <a:miter lim="800000"/>
                <a:headEnd/>
                <a:tailEnd/>
              </a14:hiddenLine>
            </a:ext>
          </a:extLst>
        </p:spPr>
        <p:txBody>
          <a:bodyPr vert="horz" wrap="square" lIns="91440" tIns="45720" rIns="91440" bIns="45720" numCol="1" anchor="t" anchorCtr="0" compatLnSpc="1"/>
          <a:lstStyle>
            <a:lvl1pPr>
              <a:buFont typeface="Arial" panose="020B0604020202020204" pitchFamily="34" charset="0"/>
              <a:buNone/>
              <a:defRPr sz="12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3" name="Rectangle 5"/>
          <p:cNvSpPr>
            <a:spLocks noGrp="1" noChangeArrowheads="1"/>
          </p:cNvSpPr>
          <p:nvPr>
            <p:ph type="dt" idx="1"/>
          </p:nvPr>
        </p:nvSpPr>
        <p:spPr bwMode="auto">
          <a:xfrm>
            <a:off x="3883025" y="0"/>
            <a:ext cx="29749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
                <a:solidFill>
                  <a:schemeClr val="tx1">
                    <a:alpha val="0"/>
                  </a:schemeClr>
                </a:solidFill>
                <a:miter lim="800000"/>
                <a:headEnd/>
                <a:tailEnd/>
              </a14:hiddenLine>
            </a:ext>
          </a:extLst>
        </p:spPr>
        <p:txBody>
          <a:bodyPr vert="horz" wrap="square" lIns="91440" tIns="45720" rIns="91440" bIns="45720" numCol="1" anchor="t" anchorCtr="0" compatLnSpc="1"/>
          <a:lstStyle>
            <a:lvl1pPr algn="r">
              <a:buFont typeface="Arial" panose="020B0604020202020204" pitchFamily="34" charset="0"/>
              <a:buNone/>
              <a:defRPr sz="1200">
                <a:latin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4" name="Rectangle 6"/>
          <p:cNvSpPr>
            <a:spLocks noGrp="1" noChangeArrowheads="1"/>
          </p:cNvSpPr>
          <p:nvPr>
            <p:ph type="ftr" sz="quarter" idx="4"/>
          </p:nvPr>
        </p:nvSpPr>
        <p:spPr bwMode="auto">
          <a:xfrm>
            <a:off x="0" y="8686800"/>
            <a:ext cx="2973388"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
                <a:solidFill>
                  <a:schemeClr val="tx1">
                    <a:alpha val="0"/>
                  </a:schemeClr>
                </a:solidFill>
                <a:miter lim="800000"/>
                <a:headEnd/>
                <a:tailEnd/>
              </a14:hiddenLine>
            </a:ext>
          </a:extLst>
        </p:spPr>
        <p:txBody>
          <a:bodyPr vert="horz" wrap="square" lIns="91440" tIns="45720" rIns="91440" bIns="45720" numCol="1" anchor="t" anchorCtr="0" compatLnSpc="1"/>
          <a:lstStyle>
            <a:lvl1pPr>
              <a:buFont typeface="Arial" panose="020B0604020202020204" pitchFamily="34" charset="0"/>
              <a:buNone/>
              <a:defRPr sz="1200">
                <a:latin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5" name="Rectangle 7"/>
          <p:cNvSpPr>
            <a:spLocks noGrp="1" noChangeArrowheads="1"/>
          </p:cNvSpPr>
          <p:nvPr>
            <p:ph type="sldNum" sz="quarter" idx="5"/>
          </p:nvPr>
        </p:nvSpPr>
        <p:spPr bwMode="auto">
          <a:xfrm>
            <a:off x="3883025" y="8686800"/>
            <a:ext cx="2974975"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
                <a:solidFill>
                  <a:schemeClr val="tx1">
                    <a:alpha val="0"/>
                  </a:schemeClr>
                </a:solidFill>
                <a:miter lim="800000"/>
                <a:headEnd/>
                <a:tailEnd/>
              </a14:hiddenLine>
            </a:ext>
          </a:extLst>
        </p:spPr>
        <p:txBody>
          <a:bodyPr vert="horz" wrap="square" lIns="91440" tIns="45720" rIns="91440" bIns="45720" numCol="1" anchor="t" anchorCtr="0" compatLnSpc="1"/>
          <a:p>
            <a:pPr lvl="0" algn="r" eaLnBrk="1" fontAlgn="base" hangingPunct="1"/>
            <a:fld id="{9A0DB2DC-4C9A-4742-B13C-FB6460FD3503}" type="slidenum">
              <a:rPr lang="zh-CN" altLang="en-US" sz="1200" strike="noStrike" noProof="1" dirty="0">
                <a:latin typeface="Arial" panose="020B0604020202020204" pitchFamily="34" charset="0"/>
                <a:ea typeface="宋体" panose="02010600030101010101" pitchFamily="2" charset="-122"/>
                <a:cs typeface="+mn-cs"/>
              </a:rPr>
            </a:fld>
            <a:endParaRPr lang="zh-CN" altLang="en-US" sz="1200" strike="noStrike" noProof="1" dirty="0"/>
          </a:p>
        </p:txBody>
      </p:sp>
    </p:spTree>
  </p:cSld>
  <p:clrMap bg1="lt1" tx1="dk1" bg2="lt2" tx2="dk2" accent1="accent1" accent2="accent2" accent3="accent3" accent4="accent4" accent5="accent5" accent6="accent6" hlink="hlink" folHlink="folHlink"/>
  <p:hf sldNum="0" hdr="0" ftr="0" dt="0"/>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742950" indent="-285750"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1143000" indent="-228600"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600200" indent="-228600"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2057400" indent="-228600"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幻灯片图像占位符 1"/>
          <p:cNvSpPr>
            <a:spLocks noGrp="1" noRot="1" noChangeAspect="1" noTextEdit="1"/>
          </p:cNvSpPr>
          <p:nvPr>
            <p:ph type="sldImg"/>
          </p:nvPr>
        </p:nvSpPr>
        <p:spPr>
          <a:xfrm>
            <a:off x="409575" y="754063"/>
            <a:ext cx="5854700" cy="3294062"/>
          </a:xfrm>
          <a:ln/>
        </p:spPr>
      </p:sp>
      <p:sp>
        <p:nvSpPr>
          <p:cNvPr id="8194" name="备注占位符 2"/>
          <p:cNvSpPr>
            <a:spLocks noGrp="1"/>
          </p:cNvSpPr>
          <p:nvPr>
            <p:ph type="body"/>
          </p:nvPr>
        </p:nvSpPr>
        <p:spPr>
          <a:ln w="1"/>
        </p:spPr>
        <p:txBody>
          <a:bodyPr wrap="square" lIns="91440" tIns="45720" rIns="91440" bIns="45720" anchor="t"/>
          <a:p>
            <a:pPr lvl="0"/>
            <a:endParaRPr lang="zh-CN" altLang="en-US" dirty="0"/>
          </a:p>
        </p:txBody>
      </p:sp>
      <p:sp>
        <p:nvSpPr>
          <p:cNvPr id="8195" name="灯片编号占位符 3"/>
          <p:cNvSpPr txBox="1">
            <a:spLocks noGrp="1"/>
          </p:cNvSpPr>
          <p:nvPr>
            <p:ph type="sldNum" sz="quarter"/>
          </p:nvPr>
        </p:nvSpPr>
        <p:spPr>
          <a:xfrm>
            <a:off x="3883025" y="8686800"/>
            <a:ext cx="2974975" cy="457200"/>
          </a:xfrm>
          <a:prstGeom prst="rect">
            <a:avLst/>
          </a:prstGeom>
          <a:noFill/>
          <a:ln w="1">
            <a:noFill/>
          </a:ln>
        </p:spPr>
        <p:txBody>
          <a:bodyPr vert="horz" wrap="square" lIns="91440" tIns="45720" rIns="91440" bIns="45720" anchor="t"/>
          <a:p>
            <a:pPr lvl="0" indent="0" algn="r" defTabSz="914400"/>
            <a:fld id="{9A0DB2DC-4C9A-4742-B13C-FB6460FD3503}" type="slidenum">
              <a:rPr lang="zh-CN" altLang="en-US" dirty="0"/>
            </a:fld>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幻灯片图像占位符 1"/>
          <p:cNvSpPr>
            <a:spLocks noGrp="1" noRot="1" noChangeAspect="1" noTextEdit="1"/>
          </p:cNvSpPr>
          <p:nvPr>
            <p:ph type="sldImg"/>
          </p:nvPr>
        </p:nvSpPr>
        <p:spPr>
          <a:xfrm>
            <a:off x="409575" y="754063"/>
            <a:ext cx="5854700" cy="3294062"/>
          </a:xfrm>
          <a:ln/>
        </p:spPr>
      </p:sp>
      <p:sp>
        <p:nvSpPr>
          <p:cNvPr id="10242" name="备注占位符 2"/>
          <p:cNvSpPr>
            <a:spLocks noGrp="1"/>
          </p:cNvSpPr>
          <p:nvPr>
            <p:ph type="body"/>
          </p:nvPr>
        </p:nvSpPr>
        <p:spPr>
          <a:ln w="1"/>
        </p:spPr>
        <p:txBody>
          <a:bodyPr wrap="square" lIns="91440" tIns="45720" rIns="91440" bIns="45720" anchor="t"/>
          <a:p>
            <a:pPr lvl="0"/>
            <a:endParaRPr lang="zh-CN" altLang="en-US" dirty="0"/>
          </a:p>
        </p:txBody>
      </p:sp>
      <p:sp>
        <p:nvSpPr>
          <p:cNvPr id="10243" name="灯片编号占位符 3"/>
          <p:cNvSpPr txBox="1">
            <a:spLocks noGrp="1"/>
          </p:cNvSpPr>
          <p:nvPr>
            <p:ph type="sldNum" sz="quarter"/>
          </p:nvPr>
        </p:nvSpPr>
        <p:spPr>
          <a:xfrm>
            <a:off x="3883025" y="8686800"/>
            <a:ext cx="2974975" cy="457200"/>
          </a:xfrm>
          <a:prstGeom prst="rect">
            <a:avLst/>
          </a:prstGeom>
          <a:noFill/>
          <a:ln w="1">
            <a:noFill/>
          </a:ln>
        </p:spPr>
        <p:txBody>
          <a:bodyPr vert="horz" wrap="square" lIns="91440" tIns="45720" rIns="91440" bIns="45720" anchor="t"/>
          <a:p>
            <a:pPr lvl="0" indent="0" algn="r" defTabSz="914400"/>
            <a:fld id="{9A0DB2DC-4C9A-4742-B13C-FB6460FD3503}" type="slidenum">
              <a:rPr lang="zh-CN" altLang="en-US" dirty="0"/>
            </a:fld>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609600" y="1600200"/>
            <a:ext cx="10972800" cy="4525963"/>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609600" y="1600200"/>
            <a:ext cx="10972800" cy="4525963"/>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sym typeface="Calibri" panose="020F0502020204030204" pitchFamily="34" charset="0"/>
            </a:endParaRPr>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609600" y="1600200"/>
            <a:ext cx="10972800" cy="4525963"/>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sym typeface="Calibri" panose="020F0502020204030204" pitchFamily="34" charset="0"/>
            </a:endParaRPr>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sym typeface="Calibri" panose="020F0502020204030204" pitchFamily="34" charset="0"/>
            </a:endParaRPr>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7FAFD">
                <a:alpha val="100000"/>
              </a:srgbClr>
            </a:gs>
            <a:gs pos="74001">
              <a:srgbClr val="B5D2EC">
                <a:alpha val="100000"/>
              </a:srgbClr>
            </a:gs>
            <a:gs pos="83000">
              <a:srgbClr val="B5D2EC">
                <a:alpha val="100000"/>
              </a:srgbClr>
            </a:gs>
            <a:gs pos="100000">
              <a:srgbClr val="CEE1F2">
                <a:alpha val="100000"/>
              </a:srgbClr>
            </a:gs>
          </a:gsLst>
          <a:lin ang="5400000"/>
          <a:tileRect/>
        </a:gradFill>
        <a:effectLst/>
      </p:bgPr>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914400" indent="-914400" algn="l" rtl="0" eaLnBrk="0" fontAlgn="base" hangingPunct="0">
        <a:lnSpc>
          <a:spcPct val="90000"/>
        </a:lnSpc>
        <a:spcBef>
          <a:spcPct val="0"/>
        </a:spcBef>
        <a:spcAft>
          <a:spcPct val="0"/>
        </a:spcAft>
        <a:defRPr sz="44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7FAFD">
                <a:alpha val="100000"/>
              </a:srgbClr>
            </a:gs>
            <a:gs pos="74001">
              <a:srgbClr val="B5D2EC">
                <a:alpha val="100000"/>
              </a:srgbClr>
            </a:gs>
            <a:gs pos="83000">
              <a:srgbClr val="B5D2EC">
                <a:alpha val="100000"/>
              </a:srgbClr>
            </a:gs>
            <a:gs pos="100000">
              <a:srgbClr val="CEE1F2">
                <a:alpha val="100000"/>
              </a:srgbClr>
            </a:gs>
          </a:gsLst>
          <a:lin ang="5400000"/>
          <a:tileRect/>
        </a:gradFill>
        <a:effectLst/>
      </p:bgPr>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marL="914400" indent="-914400" algn="l" rtl="0" eaLnBrk="0" fontAlgn="base" hangingPunct="0">
        <a:lnSpc>
          <a:spcPct val="90000"/>
        </a:lnSpc>
        <a:spcBef>
          <a:spcPct val="0"/>
        </a:spcBef>
        <a:spcAft>
          <a:spcPct val="0"/>
        </a:spcAft>
        <a:defRPr sz="44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7FAFD">
                <a:alpha val="100000"/>
              </a:srgbClr>
            </a:gs>
            <a:gs pos="74001">
              <a:srgbClr val="B5D2EC">
                <a:alpha val="100000"/>
              </a:srgbClr>
            </a:gs>
            <a:gs pos="83000">
              <a:srgbClr val="B5D2EC">
                <a:alpha val="100000"/>
              </a:srgbClr>
            </a:gs>
            <a:gs pos="100000">
              <a:srgbClr val="CEE1F2">
                <a:alpha val="100000"/>
              </a:srgbClr>
            </a:gs>
          </a:gsLst>
          <a:lin ang="5400000"/>
          <a:tileRect/>
        </a:gradFill>
        <a:effectLst/>
      </p:bgPr>
    </p:bg>
    <p:spTree>
      <p:nvGrpSpPr>
        <p:cNvPr id="1" name=""/>
        <p:cNvGrpSpPr/>
        <p:nvPr/>
      </p:nvGrpSpPr>
      <p:grpSpPr/>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marL="914400" indent="-914400" algn="l" rtl="0" eaLnBrk="0" fontAlgn="base" hangingPunct="0">
        <a:lnSpc>
          <a:spcPct val="90000"/>
        </a:lnSpc>
        <a:spcBef>
          <a:spcPct val="0"/>
        </a:spcBef>
        <a:spcAft>
          <a:spcPct val="0"/>
        </a:spcAft>
        <a:defRPr sz="4400">
          <a:solidFill>
            <a:schemeClr val="tx1"/>
          </a:solidFill>
          <a:latin typeface="+mj-lt"/>
          <a:ea typeface="+mj-ea"/>
          <a:cs typeface="+mj-cs"/>
          <a:sym typeface="Calibri Light" panose="020F0302020204030204" pitchFamily="34" charset="0"/>
        </a:defRPr>
      </a:lvl1pPr>
      <a:lvl2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2pPr>
      <a:lvl3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3pPr>
      <a:lvl4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4pPr>
      <a:lvl5pPr marL="914400" indent="-914400"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Calibri" panose="020F0502020204030204" pitchFamily="34"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Calibri" panose="020F0502020204030204" pitchFamily="34" charset="0"/>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Calibri" panose="020F0502020204030204" pitchFamily="34" charset="0"/>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emf"/></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7.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8.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9.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0.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1.png"/></Relationships>
</file>

<file path=ppt/slides/_rels/slide47.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13.xml"/><Relationship Id="rId2" Type="http://schemas.openxmlformats.org/officeDocument/2006/relationships/image" Target="../media/image42.wmf"/><Relationship Id="rId1" Type="http://schemas.openxmlformats.org/officeDocument/2006/relationships/oleObject" Target="../embeddings/oleObject1.bin"/></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4.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5.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6.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7.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image" Target="../media/image3.png"/><Relationship Id="rId1" Type="http://schemas.openxmlformats.org/officeDocument/2006/relationships/image" Target="../media/image2.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48.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4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121" name="图片 9"/>
          <p:cNvPicPr>
            <a:picLocks noChangeAspect="1"/>
          </p:cNvPicPr>
          <p:nvPr/>
        </p:nvPicPr>
        <p:blipFill>
          <a:blip r:embed="rId1"/>
          <a:stretch>
            <a:fillRect/>
          </a:stretch>
        </p:blipFill>
        <p:spPr>
          <a:xfrm>
            <a:off x="4964113" y="1111250"/>
            <a:ext cx="6772275" cy="4514850"/>
          </a:xfrm>
          <a:prstGeom prst="rect">
            <a:avLst/>
          </a:prstGeom>
          <a:noFill/>
          <a:ln w="9525">
            <a:noFill/>
          </a:ln>
        </p:spPr>
      </p:pic>
      <p:graphicFrame>
        <p:nvGraphicFramePr>
          <p:cNvPr id="3075" name="Group 3"/>
          <p:cNvGraphicFramePr>
            <a:graphicFrameLocks noGrp="1"/>
          </p:cNvGraphicFramePr>
          <p:nvPr/>
        </p:nvGraphicFramePr>
        <p:xfrm>
          <a:off x="4964113" y="1111250"/>
          <a:ext cx="6772275" cy="4516438"/>
        </p:xfrm>
        <a:graphic>
          <a:graphicData uri="http://schemas.openxmlformats.org/drawingml/2006/table">
            <a:tbl>
              <a:tblPr/>
              <a:tblGrid>
                <a:gridCol w="1354137"/>
                <a:gridCol w="1354138"/>
                <a:gridCol w="1355725"/>
                <a:gridCol w="1354137"/>
                <a:gridCol w="1354138"/>
              </a:tblGrid>
              <a:tr h="1128713">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1" i="0" u="none" strike="noStrike" cap="none" normalizeH="0" baseline="0" dirty="0" smtClean="0">
                        <a:ln>
                          <a:noFill/>
                        </a:ln>
                        <a:solidFill>
                          <a:srgbClr val="FFFFFF"/>
                        </a:solidFill>
                        <a:effectLst/>
                        <a:latin typeface="Calibri" panose="020F0502020204030204" pitchFamily="34" charset="0"/>
                        <a:ea typeface="宋体" panose="02010600030101010101" pitchFamily="2" charset="-122"/>
                        <a:sym typeface="宋体" panose="02010600030101010101" pitchFamily="2" charset="-122"/>
                      </a:endParaRPr>
                    </a:p>
                  </a:txBody>
                  <a:tcPr horzOverflow="overflow">
                    <a:lnL w="12700" cap="flat" cmpd="sng" algn="ctr">
                      <a:solidFill>
                        <a:srgbClr val="FFFFFF"/>
                      </a:solidFill>
                      <a:prstDash val="solid"/>
                      <a:miter lim="800000"/>
                      <a:headEnd type="none" w="med" len="med"/>
                      <a:tailEnd type="none" w="med" len="med"/>
                    </a:lnL>
                    <a:lnR w="19050" cap="flat" cmpd="sng" algn="ctr">
                      <a:solidFill>
                        <a:srgbClr val="FFFFFF"/>
                      </a:solidFill>
                      <a:prstDash val="solid"/>
                      <a:miter lim="800000"/>
                      <a:headEnd type="none" w="med" len="med"/>
                      <a:tailEnd type="none" w="med" len="med"/>
                    </a:lnR>
                    <a:lnT w="12700" cap="flat" cmpd="sng" algn="ctr">
                      <a:solidFill>
                        <a:srgbClr val="FFFFFF"/>
                      </a:solidFill>
                      <a:prstDash val="solid"/>
                      <a:miter lim="800000"/>
                      <a:headEnd type="none" w="med" len="med"/>
                      <a:tailEnd type="none" w="med" len="med"/>
                    </a:lnT>
                    <a:lnB w="19050" cap="flat" cmpd="sng" algn="ctr">
                      <a:solidFill>
                        <a:srgbClr val="FFFFFF"/>
                      </a:solidFill>
                      <a:prstDash val="solid"/>
                      <a:miter lim="800000"/>
                      <a:headEnd type="none" w="med" len="med"/>
                      <a:tailEnd type="none" w="med" len="med"/>
                    </a:lnB>
                    <a:lnTlToBr>
                      <a:noFill/>
                    </a:lnTlToBr>
                    <a:lnBlToTr>
                      <a:noFill/>
                    </a:lnBlToTr>
                    <a:solidFill>
                      <a:srgbClr val="FFFFFF">
                        <a:alpha val="5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sym typeface="宋体" panose="02010600030101010101" pitchFamily="2" charset="-122"/>
                      </a:endParaRPr>
                    </a:p>
                  </a:txBody>
                  <a:tcPr horzOverflow="overflow">
                    <a:lnL w="19050" cap="flat" cmpd="sng" algn="ctr">
                      <a:solidFill>
                        <a:srgbClr val="FFFFFF"/>
                      </a:solidFill>
                      <a:prstDash val="solid"/>
                      <a:miter lim="800000"/>
                      <a:headEnd type="none" w="med" len="med"/>
                      <a:tailEnd type="none" w="med" len="med"/>
                    </a:lnL>
                    <a:lnR w="19050" cap="flat" cmpd="sng" algn="ctr">
                      <a:solidFill>
                        <a:srgbClr val="FFFFFF"/>
                      </a:solidFill>
                      <a:prstDash val="solid"/>
                      <a:miter lim="800000"/>
                      <a:headEnd type="none" w="med" len="med"/>
                      <a:tailEnd type="none" w="med" len="med"/>
                    </a:lnR>
                    <a:lnT w="12700" cap="flat" cmpd="sng" algn="ctr">
                      <a:solidFill>
                        <a:srgbClr val="FFFFFF"/>
                      </a:solidFill>
                      <a:prstDash val="solid"/>
                      <a:miter lim="800000"/>
                      <a:headEnd type="none" w="med" len="med"/>
                      <a:tailEnd type="none" w="med" len="med"/>
                    </a:lnT>
                    <a:lnB w="19050" cap="flat" cmpd="sng" algn="ctr">
                      <a:solidFill>
                        <a:srgbClr val="FFFFFF"/>
                      </a:solidFill>
                      <a:prstDash val="solid"/>
                      <a:miter lim="800000"/>
                      <a:headEnd type="none" w="med" len="med"/>
                      <a:tailEnd type="none" w="med" len="med"/>
                    </a:lnB>
                    <a:lnTlToBr>
                      <a:noFill/>
                    </a:lnTlToBr>
                    <a:lnBlToTr>
                      <a:noFill/>
                    </a:lnBlToTr>
                    <a:solidFill>
                      <a:srgbClr val="FFFFFF">
                        <a:alpha val="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sym typeface="宋体" panose="02010600030101010101" pitchFamily="2" charset="-122"/>
                      </a:endParaRPr>
                    </a:p>
                  </a:txBody>
                  <a:tcPr horzOverflow="overflow">
                    <a:lnL w="19050" cap="flat" cmpd="sng" algn="ctr">
                      <a:solidFill>
                        <a:srgbClr val="FFFFFF"/>
                      </a:solidFill>
                      <a:prstDash val="solid"/>
                      <a:miter lim="800000"/>
                      <a:headEnd type="none" w="med" len="med"/>
                      <a:tailEnd type="none" w="med" len="med"/>
                    </a:lnL>
                    <a:lnR w="19050" cap="flat" cmpd="sng" algn="ctr">
                      <a:solidFill>
                        <a:schemeClr val="bg1"/>
                      </a:solidFill>
                      <a:prstDash val="solid"/>
                      <a:miter lim="800000"/>
                      <a:headEnd type="none" w="med" len="med"/>
                      <a:tailEnd type="none" w="med" len="med"/>
                    </a:lnR>
                    <a:lnT w="12700" cap="flat" cmpd="sng" algn="ctr">
                      <a:solidFill>
                        <a:srgbClr val="FFFFFF"/>
                      </a:solidFill>
                      <a:prstDash val="solid"/>
                      <a:miter lim="800000"/>
                      <a:headEnd type="none" w="med" len="med"/>
                      <a:tailEnd type="none" w="med" len="med"/>
                    </a:lnT>
                    <a:lnB w="19050" cap="flat" cmpd="sng" algn="ctr">
                      <a:solidFill>
                        <a:schemeClr val="bg1"/>
                      </a:solidFill>
                      <a:prstDash val="solid"/>
                      <a:miter lim="800000"/>
                      <a:headEnd type="none" w="med" len="med"/>
                      <a:tailEnd type="none" w="med" len="med"/>
                    </a:lnB>
                    <a:lnTlToBr>
                      <a:noFill/>
                    </a:lnTlToBr>
                    <a:lnBlToTr>
                      <a:noFill/>
                    </a:lnBlToTr>
                    <a:solidFill>
                      <a:srgbClr val="FFFFFF">
                        <a:alpha val="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sym typeface="宋体" panose="02010600030101010101" pitchFamily="2" charset="-122"/>
                      </a:endParaRPr>
                    </a:p>
                  </a:txBody>
                  <a:tcPr horzOverflow="overflow">
                    <a:lnL w="19050" cap="flat" cmpd="sng" algn="ctr">
                      <a:solidFill>
                        <a:schemeClr val="bg1"/>
                      </a:solidFill>
                      <a:prstDash val="solid"/>
                      <a:miter lim="800000"/>
                      <a:headEnd type="none" w="med" len="med"/>
                      <a:tailEnd type="none" w="med" len="med"/>
                    </a:lnL>
                    <a:lnR w="19050" cap="flat" cmpd="sng" algn="ctr">
                      <a:solidFill>
                        <a:srgbClr val="FFFFFF"/>
                      </a:solidFill>
                      <a:prstDash val="solid"/>
                      <a:miter lim="800000"/>
                      <a:headEnd type="none" w="med" len="med"/>
                      <a:tailEnd type="none" w="med" len="med"/>
                    </a:lnR>
                    <a:lnT w="12700" cap="flat" cmpd="sng" algn="ctr">
                      <a:solidFill>
                        <a:srgbClr val="FFFFFF"/>
                      </a:solidFill>
                      <a:prstDash val="solid"/>
                      <a:miter lim="800000"/>
                      <a:headEnd type="none" w="med" len="med"/>
                      <a:tailEnd type="none" w="med" len="med"/>
                    </a:lnT>
                    <a:lnB w="19050" cap="flat" cmpd="sng" algn="ctr">
                      <a:solidFill>
                        <a:srgbClr val="FFFFFF"/>
                      </a:solidFill>
                      <a:prstDash val="solid"/>
                      <a:miter lim="800000"/>
                      <a:headEnd type="none" w="med" len="med"/>
                      <a:tailEnd type="none" w="med" len="med"/>
                    </a:lnB>
                    <a:lnTlToBr>
                      <a:noFill/>
                    </a:lnTlToBr>
                    <a:lnBlToTr>
                      <a:noFill/>
                    </a:lnBlToTr>
                    <a:solidFill>
                      <a:srgbClr val="FFFFFF">
                        <a:alpha val="68999"/>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1" i="0" u="none" strike="noStrike" cap="none" normalizeH="0" baseline="0" smtClean="0">
                        <a:ln>
                          <a:noFill/>
                        </a:ln>
                        <a:solidFill>
                          <a:srgbClr val="FFFFFF"/>
                        </a:solidFill>
                        <a:effectLst/>
                        <a:latin typeface="Calibri" panose="020F0502020204030204" pitchFamily="34" charset="0"/>
                        <a:ea typeface="宋体" panose="02010600030101010101" pitchFamily="2" charset="-122"/>
                        <a:sym typeface="宋体" panose="02010600030101010101" pitchFamily="2" charset="-122"/>
                      </a:endParaRPr>
                    </a:p>
                  </a:txBody>
                  <a:tcPr horzOverflow="overflow">
                    <a:lnL w="19050" cap="flat" cmpd="sng" algn="ctr">
                      <a:solidFill>
                        <a:srgbClr val="FFFFFF"/>
                      </a:solidFill>
                      <a:prstDash val="solid"/>
                      <a:miter lim="800000"/>
                      <a:headEnd type="none" w="med" len="med"/>
                      <a:tailEnd type="none" w="med" len="med"/>
                    </a:lnL>
                    <a:lnR w="12700" cap="flat" cmpd="sng" algn="ctr">
                      <a:solidFill>
                        <a:srgbClr val="FFFFFF"/>
                      </a:solidFill>
                      <a:prstDash val="solid"/>
                      <a:miter lim="800000"/>
                      <a:headEnd type="none" w="med" len="med"/>
                      <a:tailEnd type="none" w="med" len="med"/>
                    </a:lnR>
                    <a:lnT w="12700" cap="flat" cmpd="sng" algn="ctr">
                      <a:solidFill>
                        <a:srgbClr val="FFFFFF"/>
                      </a:solidFill>
                      <a:prstDash val="solid"/>
                      <a:miter lim="800000"/>
                      <a:headEnd type="none" w="med" len="med"/>
                      <a:tailEnd type="none" w="med" len="med"/>
                    </a:lnT>
                    <a:lnB w="19050" cap="flat" cmpd="sng" algn="ctr">
                      <a:solidFill>
                        <a:srgbClr val="FFFFFF"/>
                      </a:solidFill>
                      <a:prstDash val="solid"/>
                      <a:miter lim="800000"/>
                      <a:headEnd type="none" w="med" len="med"/>
                      <a:tailEnd type="none" w="med" len="med"/>
                    </a:lnB>
                    <a:lnTlToBr>
                      <a:noFill/>
                    </a:lnTlToBr>
                    <a:lnBlToTr>
                      <a:noFill/>
                    </a:lnBlToTr>
                    <a:solidFill>
                      <a:srgbClr val="FFFFFF">
                        <a:alpha val="0"/>
                      </a:srgbClr>
                    </a:solidFill>
                  </a:tcPr>
                </a:tc>
              </a:tr>
              <a:tr h="1128395">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宋体" panose="02010600030101010101" pitchFamily="2" charset="-122"/>
                      </a:endParaRPr>
                    </a:p>
                  </a:txBody>
                  <a:tcPr horzOverflow="overflow">
                    <a:lnL w="12700" cap="flat" cmpd="sng" algn="ctr">
                      <a:solidFill>
                        <a:srgbClr val="FFFFFF"/>
                      </a:solidFill>
                      <a:prstDash val="solid"/>
                      <a:miter lim="800000"/>
                      <a:headEnd type="none" w="med" len="med"/>
                      <a:tailEnd type="none" w="med" len="med"/>
                    </a:lnL>
                    <a:lnR w="19050" cap="flat" cmpd="sng" algn="ctr">
                      <a:solidFill>
                        <a:srgbClr val="FFFFFF"/>
                      </a:solidFill>
                      <a:prstDash val="solid"/>
                      <a:miter lim="800000"/>
                      <a:headEnd type="none" w="med" len="med"/>
                      <a:tailEnd type="none" w="med" len="med"/>
                    </a:lnR>
                    <a:lnT w="19050" cap="flat" cmpd="sng" algn="ctr">
                      <a:solidFill>
                        <a:srgbClr val="FFFFFF"/>
                      </a:solidFill>
                      <a:prstDash val="solid"/>
                      <a:miter lim="800000"/>
                      <a:headEnd type="none" w="med" len="med"/>
                      <a:tailEnd type="none" w="med" len="med"/>
                    </a:lnT>
                    <a:lnB w="19050" cap="flat" cmpd="sng" algn="ctr">
                      <a:solidFill>
                        <a:srgbClr val="FFFFFF"/>
                      </a:solidFill>
                      <a:prstDash val="solid"/>
                      <a:miter lim="800000"/>
                      <a:headEnd type="none" w="med" len="med"/>
                      <a:tailEnd type="none" w="med" len="med"/>
                    </a:lnB>
                    <a:lnTlToBr>
                      <a:noFill/>
                    </a:lnTlToBr>
                    <a:lnBlToTr>
                      <a:noFill/>
                    </a:lnBlToTr>
                    <a:solidFill>
                      <a:srgbClr val="FFFFFF">
                        <a:alpha val="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宋体" panose="02010600030101010101" pitchFamily="2" charset="-122"/>
                      </a:endParaRPr>
                    </a:p>
                  </a:txBody>
                  <a:tcPr horzOverflow="overflow">
                    <a:lnL w="19050" cap="flat" cmpd="sng" algn="ctr">
                      <a:solidFill>
                        <a:srgbClr val="FFFFFF"/>
                      </a:solidFill>
                      <a:prstDash val="solid"/>
                      <a:miter lim="800000"/>
                      <a:headEnd type="none" w="med" len="med"/>
                      <a:tailEnd type="none" w="med" len="med"/>
                    </a:lnL>
                    <a:lnR w="19050" cap="flat" cmpd="sng" algn="ctr">
                      <a:solidFill>
                        <a:srgbClr val="FFFFFF"/>
                      </a:solidFill>
                      <a:prstDash val="solid"/>
                      <a:miter lim="800000"/>
                      <a:headEnd type="none" w="med" len="med"/>
                      <a:tailEnd type="none" w="med" len="med"/>
                    </a:lnR>
                    <a:lnT w="19050" cap="flat" cmpd="sng" algn="ctr">
                      <a:solidFill>
                        <a:srgbClr val="FFFFFF"/>
                      </a:solidFill>
                      <a:prstDash val="solid"/>
                      <a:miter lim="800000"/>
                      <a:headEnd type="none" w="med" len="med"/>
                      <a:tailEnd type="none" w="med" len="med"/>
                    </a:lnT>
                    <a:lnB w="19050" cap="flat" cmpd="sng" algn="ctr">
                      <a:solidFill>
                        <a:srgbClr val="FFFFFF"/>
                      </a:solidFill>
                      <a:prstDash val="solid"/>
                      <a:miter lim="800000"/>
                      <a:headEnd type="none" w="med" len="med"/>
                      <a:tailEnd type="none" w="med" len="med"/>
                    </a:lnB>
                    <a:lnTlToBr>
                      <a:noFill/>
                    </a:lnTlToBr>
                    <a:lnBlToTr>
                      <a:noFill/>
                    </a:lnBlToTr>
                    <a:solidFill>
                      <a:srgbClr val="FFFFFF">
                        <a:alpha val="5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sym typeface="宋体" panose="02010600030101010101" pitchFamily="2" charset="-122"/>
                      </a:endParaRPr>
                    </a:p>
                  </a:txBody>
                  <a:tcPr horzOverflow="overflow">
                    <a:lnL w="19050" cap="flat" cmpd="sng" algn="ctr">
                      <a:solidFill>
                        <a:srgbClr val="FFFFFF"/>
                      </a:solidFill>
                      <a:prstDash val="solid"/>
                      <a:miter lim="800000"/>
                      <a:headEnd type="none" w="med" len="med"/>
                      <a:tailEnd type="none" w="med" len="med"/>
                    </a:lnL>
                    <a:lnR w="19050" cap="flat" cmpd="sng" algn="ctr">
                      <a:solidFill>
                        <a:srgbClr val="FFFFFF"/>
                      </a:solidFill>
                      <a:prstDash val="solid"/>
                      <a:miter lim="800000"/>
                      <a:headEnd type="none" w="med" len="med"/>
                      <a:tailEnd type="none" w="med" len="med"/>
                    </a:lnR>
                    <a:lnT w="19050" cap="flat" cmpd="sng" algn="ctr">
                      <a:solidFill>
                        <a:schemeClr val="bg1"/>
                      </a:solidFill>
                      <a:prstDash val="solid"/>
                      <a:miter lim="800000"/>
                      <a:headEnd type="none" w="med" len="med"/>
                      <a:tailEnd type="none" w="med" len="med"/>
                    </a:lnT>
                    <a:lnB w="19050" cap="flat" cmpd="sng" algn="ctr">
                      <a:solidFill>
                        <a:srgbClr val="FFFFFF"/>
                      </a:solidFill>
                      <a:prstDash val="solid"/>
                      <a:miter lim="800000"/>
                      <a:headEnd type="none" w="med" len="med"/>
                      <a:tailEnd type="none" w="med" len="med"/>
                    </a:lnB>
                    <a:lnTlToBr>
                      <a:noFill/>
                    </a:lnTlToBr>
                    <a:lnBlToTr>
                      <a:noFill/>
                    </a:lnBlToTr>
                    <a:solidFill>
                      <a:srgbClr val="FFFFFF">
                        <a:alpha val="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宋体" panose="02010600030101010101" pitchFamily="2" charset="-122"/>
                      </a:endParaRPr>
                    </a:p>
                  </a:txBody>
                  <a:tcPr horzOverflow="overflow">
                    <a:lnL w="19050" cap="flat" cmpd="sng" algn="ctr">
                      <a:solidFill>
                        <a:srgbClr val="FFFFFF"/>
                      </a:solidFill>
                      <a:prstDash val="solid"/>
                      <a:miter lim="800000"/>
                      <a:headEnd type="none" w="med" len="med"/>
                      <a:tailEnd type="none" w="med" len="med"/>
                    </a:lnL>
                    <a:lnR w="19050" cap="flat" cmpd="sng" algn="ctr">
                      <a:solidFill>
                        <a:srgbClr val="FFFFFF"/>
                      </a:solidFill>
                      <a:prstDash val="solid"/>
                      <a:miter lim="800000"/>
                      <a:headEnd type="none" w="med" len="med"/>
                      <a:tailEnd type="none" w="med" len="med"/>
                    </a:lnR>
                    <a:lnT w="19050" cap="flat" cmpd="sng" algn="ctr">
                      <a:solidFill>
                        <a:srgbClr val="FFFFFF"/>
                      </a:solidFill>
                      <a:prstDash val="solid"/>
                      <a:miter lim="800000"/>
                      <a:headEnd type="none" w="med" len="med"/>
                      <a:tailEnd type="none" w="med" len="med"/>
                    </a:lnT>
                    <a:lnB w="19050" cap="flat" cmpd="sng" algn="ctr">
                      <a:solidFill>
                        <a:srgbClr val="FFFFFF"/>
                      </a:solidFill>
                      <a:prstDash val="solid"/>
                      <a:miter lim="800000"/>
                      <a:headEnd type="none" w="med" len="med"/>
                      <a:tailEnd type="none" w="med" len="med"/>
                    </a:lnB>
                    <a:lnTlToBr>
                      <a:noFill/>
                    </a:lnTlToBr>
                    <a:lnBlToTr>
                      <a:noFill/>
                    </a:lnBlToTr>
                    <a:solidFill>
                      <a:srgbClr val="FFFFFF">
                        <a:alpha val="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宋体" panose="02010600030101010101" pitchFamily="2" charset="-122"/>
                      </a:endParaRPr>
                    </a:p>
                  </a:txBody>
                  <a:tcPr horzOverflow="overflow">
                    <a:lnL w="19050" cap="flat" cmpd="sng" algn="ctr">
                      <a:solidFill>
                        <a:srgbClr val="FFFFFF"/>
                      </a:solidFill>
                      <a:prstDash val="solid"/>
                      <a:miter lim="800000"/>
                      <a:headEnd type="none" w="med" len="med"/>
                      <a:tailEnd type="none" w="med" len="med"/>
                    </a:lnL>
                    <a:lnR w="12700" cap="flat" cmpd="sng" algn="ctr">
                      <a:solidFill>
                        <a:srgbClr val="FFFFFF"/>
                      </a:solidFill>
                      <a:prstDash val="solid"/>
                      <a:miter lim="800000"/>
                      <a:headEnd type="none" w="med" len="med"/>
                      <a:tailEnd type="none" w="med" len="med"/>
                    </a:lnR>
                    <a:lnT w="19050" cap="flat" cmpd="sng" algn="ctr">
                      <a:solidFill>
                        <a:srgbClr val="FFFFFF"/>
                      </a:solidFill>
                      <a:prstDash val="solid"/>
                      <a:miter lim="800000"/>
                      <a:headEnd type="none" w="med" len="med"/>
                      <a:tailEnd type="none" w="med" len="med"/>
                    </a:lnT>
                    <a:lnB w="19050" cap="flat" cmpd="sng" algn="ctr">
                      <a:solidFill>
                        <a:srgbClr val="FFFFFF"/>
                      </a:solidFill>
                      <a:prstDash val="solid"/>
                      <a:miter lim="800000"/>
                      <a:headEnd type="none" w="med" len="med"/>
                      <a:tailEnd type="none" w="med" len="med"/>
                    </a:lnB>
                    <a:lnTlToBr>
                      <a:noFill/>
                    </a:lnTlToBr>
                    <a:lnBlToTr>
                      <a:noFill/>
                    </a:lnBlToTr>
                    <a:solidFill>
                      <a:srgbClr val="FFFFFF">
                        <a:alpha val="50000"/>
                      </a:srgbClr>
                    </a:solidFill>
                  </a:tcPr>
                </a:tc>
              </a:tr>
              <a:tr h="1130300">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sym typeface="宋体" panose="02010600030101010101" pitchFamily="2" charset="-122"/>
                      </a:endParaRPr>
                    </a:p>
                  </a:txBody>
                  <a:tcPr horzOverflow="overflow">
                    <a:lnL w="12700" cap="flat" cmpd="sng" algn="ctr">
                      <a:solidFill>
                        <a:srgbClr val="FFFFFF"/>
                      </a:solidFill>
                      <a:prstDash val="solid"/>
                      <a:miter lim="800000"/>
                      <a:headEnd type="none" w="med" len="med"/>
                      <a:tailEnd type="none" w="med" len="med"/>
                    </a:lnL>
                    <a:lnR w="12700" cap="flat" cmpd="sng" algn="ctr">
                      <a:solidFill>
                        <a:srgbClr val="FFFFFF"/>
                      </a:solidFill>
                      <a:prstDash val="solid"/>
                      <a:miter lim="800000"/>
                      <a:headEnd type="none" w="med" len="med"/>
                      <a:tailEnd type="none" w="med" len="med"/>
                    </a:lnR>
                    <a:lnT w="19050" cap="flat" cmpd="sng" algn="ctr">
                      <a:solidFill>
                        <a:srgbClr val="FFFFFF"/>
                      </a:solidFill>
                      <a:prstDash val="solid"/>
                      <a:miter lim="800000"/>
                      <a:headEnd type="none" w="med" len="med"/>
                      <a:tailEnd type="none" w="med" len="med"/>
                    </a:lnT>
                    <a:lnB w="19050" cap="flat" cmpd="sng" algn="ctr">
                      <a:solidFill>
                        <a:srgbClr val="FFFFFF"/>
                      </a:solidFill>
                      <a:prstDash val="solid"/>
                      <a:miter lim="800000"/>
                      <a:headEnd type="none" w="med" len="med"/>
                      <a:tailEnd type="none" w="med" len="med"/>
                    </a:lnB>
                    <a:lnTlToBr>
                      <a:noFill/>
                    </a:lnTlToBr>
                    <a:lnBlToTr>
                      <a:noFill/>
                    </a:lnBlToTr>
                    <a:solidFill>
                      <a:srgbClr val="FFFFFF">
                        <a:alpha val="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dirty="0" smtClean="0">
                        <a:ln>
                          <a:noFill/>
                        </a:ln>
                        <a:solidFill>
                          <a:srgbClr val="000000"/>
                        </a:solidFill>
                        <a:effectLst/>
                        <a:latin typeface="Calibri" panose="020F0502020204030204" pitchFamily="34" charset="0"/>
                        <a:ea typeface="宋体" panose="02010600030101010101" pitchFamily="2" charset="-122"/>
                        <a:sym typeface="宋体" panose="02010600030101010101" pitchFamily="2" charset="-122"/>
                      </a:endParaRPr>
                    </a:p>
                  </a:txBody>
                  <a:tcPr horzOverflow="overflow">
                    <a:lnL w="12700" cap="flat" cmpd="sng" algn="ctr">
                      <a:solidFill>
                        <a:srgbClr val="FFFFFF"/>
                      </a:solidFill>
                      <a:prstDash val="solid"/>
                      <a:miter lim="800000"/>
                      <a:headEnd type="none" w="med" len="med"/>
                      <a:tailEnd type="none" w="med" len="med"/>
                    </a:lnL>
                    <a:lnR w="19050" cap="flat" cmpd="sng" algn="ctr">
                      <a:solidFill>
                        <a:srgbClr val="FFFFFF"/>
                      </a:solidFill>
                      <a:prstDash val="solid"/>
                      <a:miter lim="800000"/>
                      <a:headEnd type="none" w="med" len="med"/>
                      <a:tailEnd type="none" w="med" len="med"/>
                    </a:lnR>
                    <a:lnT w="19050" cap="flat" cmpd="sng" algn="ctr">
                      <a:solidFill>
                        <a:srgbClr val="FFFFFF"/>
                      </a:solidFill>
                      <a:prstDash val="solid"/>
                      <a:miter lim="800000"/>
                      <a:headEnd type="none" w="med" len="med"/>
                      <a:tailEnd type="none" w="med" len="med"/>
                    </a:lnT>
                    <a:lnB w="19050" cap="flat" cmpd="sng" algn="ctr">
                      <a:solidFill>
                        <a:srgbClr val="FFFFFF"/>
                      </a:solidFill>
                      <a:prstDash val="solid"/>
                      <a:miter lim="800000"/>
                      <a:headEnd type="none" w="med" len="med"/>
                      <a:tailEnd type="none" w="med" len="med"/>
                    </a:lnB>
                    <a:lnTlToBr>
                      <a:noFill/>
                    </a:lnTlToBr>
                    <a:lnBlToTr>
                      <a:noFill/>
                    </a:lnBlToTr>
                    <a:solidFill>
                      <a:srgbClr val="FFFFFF">
                        <a:alpha val="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宋体" panose="02010600030101010101" pitchFamily="2" charset="-122"/>
                      </a:endParaRPr>
                    </a:p>
                  </a:txBody>
                  <a:tcPr horzOverflow="overflow">
                    <a:lnL w="19050" cap="flat" cmpd="sng" algn="ctr">
                      <a:solidFill>
                        <a:srgbClr val="FFFFFF"/>
                      </a:solidFill>
                      <a:prstDash val="solid"/>
                      <a:miter lim="800000"/>
                      <a:headEnd type="none" w="med" len="med"/>
                      <a:tailEnd type="none" w="med" len="med"/>
                    </a:lnL>
                    <a:lnR w="19050" cap="flat" cmpd="sng" algn="ctr">
                      <a:solidFill>
                        <a:srgbClr val="FFFFFF"/>
                      </a:solidFill>
                      <a:prstDash val="solid"/>
                      <a:miter lim="800000"/>
                      <a:headEnd type="none" w="med" len="med"/>
                      <a:tailEnd type="none" w="med" len="med"/>
                    </a:lnR>
                    <a:lnT w="19050" cap="flat" cmpd="sng" algn="ctr">
                      <a:solidFill>
                        <a:srgbClr val="FFFFFF"/>
                      </a:solidFill>
                      <a:prstDash val="solid"/>
                      <a:miter lim="800000"/>
                      <a:headEnd type="none" w="med" len="med"/>
                      <a:tailEnd type="none" w="med" len="med"/>
                    </a:lnT>
                    <a:lnB w="19050" cap="flat" cmpd="sng" algn="ctr">
                      <a:solidFill>
                        <a:srgbClr val="FFFFFF"/>
                      </a:solidFill>
                      <a:prstDash val="solid"/>
                      <a:miter lim="800000"/>
                      <a:headEnd type="none" w="med" len="med"/>
                      <a:tailEnd type="none" w="med" len="med"/>
                    </a:lnB>
                    <a:lnTlToBr>
                      <a:noFill/>
                    </a:lnTlToBr>
                    <a:lnBlToTr>
                      <a:noFill/>
                    </a:lnBlToTr>
                    <a:solidFill>
                      <a:srgbClr val="FFFFFF">
                        <a:alpha val="5000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宋体" panose="02010600030101010101" pitchFamily="2" charset="-122"/>
                      </a:endParaRPr>
                    </a:p>
                  </a:txBody>
                  <a:tcPr horzOverflow="overflow">
                    <a:lnL w="19050" cap="flat" cmpd="sng" algn="ctr">
                      <a:solidFill>
                        <a:srgbClr val="FFFFFF"/>
                      </a:solidFill>
                      <a:prstDash val="solid"/>
                      <a:miter lim="800000"/>
                      <a:headEnd type="none" w="med" len="med"/>
                      <a:tailEnd type="none" w="med" len="med"/>
                    </a:lnL>
                    <a:lnR w="19050" cap="flat" cmpd="sng" algn="ctr">
                      <a:solidFill>
                        <a:srgbClr val="FFFFFF"/>
                      </a:solidFill>
                      <a:prstDash val="solid"/>
                      <a:miter lim="800000"/>
                      <a:headEnd type="none" w="med" len="med"/>
                      <a:tailEnd type="none" w="med" len="med"/>
                    </a:lnR>
                    <a:lnT w="19050" cap="flat" cmpd="sng" algn="ctr">
                      <a:solidFill>
                        <a:srgbClr val="FFFFFF"/>
                      </a:solidFill>
                      <a:prstDash val="solid"/>
                      <a:miter lim="800000"/>
                      <a:headEnd type="none" w="med" len="med"/>
                      <a:tailEnd type="none" w="med" len="med"/>
                    </a:lnT>
                    <a:lnB w="19050" cap="flat" cmpd="sng" algn="ctr">
                      <a:solidFill>
                        <a:srgbClr val="FFFFFF"/>
                      </a:solidFill>
                      <a:prstDash val="solid"/>
                      <a:miter lim="800000"/>
                      <a:headEnd type="none" w="med" len="med"/>
                      <a:tailEnd type="none" w="med" len="med"/>
                    </a:lnB>
                    <a:lnTlToBr>
                      <a:noFill/>
                    </a:lnTlToBr>
                    <a:lnBlToTr>
                      <a:noFill/>
                    </a:lnBlToTr>
                    <a:solidFill>
                      <a:srgbClr val="FFFFFF">
                        <a:alpha val="39999"/>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宋体" panose="02010600030101010101" pitchFamily="2" charset="-122"/>
                      </a:endParaRPr>
                    </a:p>
                  </a:txBody>
                  <a:tcPr horzOverflow="overflow">
                    <a:lnL w="19050" cap="flat" cmpd="sng" algn="ctr">
                      <a:solidFill>
                        <a:srgbClr val="FFFFFF"/>
                      </a:solidFill>
                      <a:prstDash val="solid"/>
                      <a:miter lim="800000"/>
                      <a:headEnd type="none" w="med" len="med"/>
                      <a:tailEnd type="none" w="med" len="med"/>
                    </a:lnL>
                    <a:lnR w="12700" cap="flat" cmpd="sng" algn="ctr">
                      <a:solidFill>
                        <a:srgbClr val="FFFFFF"/>
                      </a:solidFill>
                      <a:prstDash val="solid"/>
                      <a:miter lim="800000"/>
                      <a:headEnd type="none" w="med" len="med"/>
                      <a:tailEnd type="none" w="med" len="med"/>
                    </a:lnR>
                    <a:lnT w="19050" cap="flat" cmpd="sng" algn="ctr">
                      <a:solidFill>
                        <a:srgbClr val="FFFFFF"/>
                      </a:solidFill>
                      <a:prstDash val="solid"/>
                      <a:miter lim="800000"/>
                      <a:headEnd type="none" w="med" len="med"/>
                      <a:tailEnd type="none" w="med" len="med"/>
                    </a:lnT>
                    <a:lnB w="19050" cap="flat" cmpd="sng" algn="ctr">
                      <a:solidFill>
                        <a:srgbClr val="FFFFFF"/>
                      </a:solidFill>
                      <a:prstDash val="solid"/>
                      <a:miter lim="800000"/>
                      <a:headEnd type="none" w="med" len="med"/>
                      <a:tailEnd type="none" w="med" len="med"/>
                    </a:lnB>
                    <a:lnTlToBr>
                      <a:noFill/>
                    </a:lnTlToBr>
                    <a:lnBlToTr>
                      <a:noFill/>
                    </a:lnBlToTr>
                    <a:solidFill>
                      <a:srgbClr val="FFFFFF">
                        <a:alpha val="0"/>
                      </a:srgbClr>
                    </a:solidFill>
                  </a:tcPr>
                </a:tc>
              </a:tr>
              <a:tr h="1128713">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宋体" panose="02010600030101010101" pitchFamily="2" charset="-122"/>
                      </a:endParaRPr>
                    </a:p>
                  </a:txBody>
                  <a:tcPr horzOverflow="overflow">
                    <a:lnL w="12700" cap="flat" cmpd="sng" algn="ctr">
                      <a:solidFill>
                        <a:srgbClr val="FFFFFF"/>
                      </a:solidFill>
                      <a:prstDash val="solid"/>
                      <a:miter lim="800000"/>
                      <a:headEnd type="none" w="med" len="med"/>
                      <a:tailEnd type="none" w="med" len="med"/>
                    </a:lnL>
                    <a:lnR w="19050" cap="flat" cmpd="sng" algn="ctr">
                      <a:solidFill>
                        <a:srgbClr val="FFFFFF"/>
                      </a:solidFill>
                      <a:prstDash val="solid"/>
                      <a:miter lim="800000"/>
                      <a:headEnd type="none" w="med" len="med"/>
                      <a:tailEnd type="none" w="med" len="med"/>
                    </a:lnR>
                    <a:lnT w="19050" cap="flat" cmpd="sng" algn="ctr">
                      <a:solidFill>
                        <a:srgbClr val="FFFFFF"/>
                      </a:solidFill>
                      <a:prstDash val="solid"/>
                      <a:miter lim="800000"/>
                      <a:headEnd type="none" w="med" len="med"/>
                      <a:tailEnd type="none" w="med" len="med"/>
                    </a:lnT>
                    <a:lnB w="12700" cap="flat" cmpd="sng" algn="ctr">
                      <a:solidFill>
                        <a:srgbClr val="FFFFFF"/>
                      </a:solidFill>
                      <a:prstDash val="solid"/>
                      <a:miter lim="800000"/>
                      <a:headEnd type="none" w="med" len="med"/>
                      <a:tailEnd type="none" w="med" len="med"/>
                    </a:lnB>
                    <a:lnTlToBr>
                      <a:noFill/>
                    </a:lnTlToBr>
                    <a:lnBlToTr>
                      <a:noFill/>
                    </a:lnBlToTr>
                    <a:solidFill>
                      <a:srgbClr val="FFFFFF">
                        <a:alpha val="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宋体" panose="02010600030101010101" pitchFamily="2" charset="-122"/>
                      </a:endParaRPr>
                    </a:p>
                  </a:txBody>
                  <a:tcPr horzOverflow="overflow">
                    <a:lnL w="19050" cap="flat" cmpd="sng" algn="ctr">
                      <a:solidFill>
                        <a:srgbClr val="FFFFFF"/>
                      </a:solidFill>
                      <a:prstDash val="solid"/>
                      <a:miter lim="800000"/>
                      <a:headEnd type="none" w="med" len="med"/>
                      <a:tailEnd type="none" w="med" len="med"/>
                    </a:lnL>
                    <a:lnR w="19050" cap="flat" cmpd="sng" algn="ctr">
                      <a:solidFill>
                        <a:srgbClr val="FFFFFF"/>
                      </a:solidFill>
                      <a:prstDash val="solid"/>
                      <a:miter lim="800000"/>
                      <a:headEnd type="none" w="med" len="med"/>
                      <a:tailEnd type="none" w="med" len="med"/>
                    </a:lnR>
                    <a:lnT w="19050" cap="flat" cmpd="sng" algn="ctr">
                      <a:solidFill>
                        <a:srgbClr val="FFFFFF"/>
                      </a:solidFill>
                      <a:prstDash val="solid"/>
                      <a:miter lim="800000"/>
                      <a:headEnd type="none" w="med" len="med"/>
                      <a:tailEnd type="none" w="med" len="med"/>
                    </a:lnT>
                    <a:lnB w="12700" cap="flat" cmpd="sng" algn="ctr">
                      <a:solidFill>
                        <a:srgbClr val="FFFFFF"/>
                      </a:solidFill>
                      <a:prstDash val="solid"/>
                      <a:miter lim="800000"/>
                      <a:headEnd type="none" w="med" len="med"/>
                      <a:tailEnd type="none" w="med" len="med"/>
                    </a:lnB>
                    <a:lnTlToBr>
                      <a:noFill/>
                    </a:lnTlToBr>
                    <a:lnBlToTr>
                      <a:noFill/>
                    </a:lnBlToTr>
                    <a:solidFill>
                      <a:srgbClr val="FFFFFF">
                        <a:alpha val="68999"/>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宋体" panose="02010600030101010101" pitchFamily="2" charset="-122"/>
                      </a:endParaRPr>
                    </a:p>
                  </a:txBody>
                  <a:tcPr horzOverflow="overflow">
                    <a:lnL w="19050" cap="flat" cmpd="sng" algn="ctr">
                      <a:solidFill>
                        <a:srgbClr val="FFFFFF"/>
                      </a:solidFill>
                      <a:prstDash val="solid"/>
                      <a:miter lim="800000"/>
                      <a:headEnd type="none" w="med" len="med"/>
                      <a:tailEnd type="none" w="med" len="med"/>
                    </a:lnL>
                    <a:lnR w="12700" cap="flat" cmpd="sng" algn="ctr">
                      <a:solidFill>
                        <a:srgbClr val="FFFFFF"/>
                      </a:solidFill>
                      <a:prstDash val="solid"/>
                      <a:miter lim="800000"/>
                      <a:headEnd type="none" w="med" len="med"/>
                      <a:tailEnd type="none" w="med" len="med"/>
                    </a:lnR>
                    <a:lnT w="19050" cap="flat" cmpd="sng" algn="ctr">
                      <a:solidFill>
                        <a:srgbClr val="FFFFFF"/>
                      </a:solidFill>
                      <a:prstDash val="solid"/>
                      <a:miter lim="800000"/>
                      <a:headEnd type="none" w="med" len="med"/>
                      <a:tailEnd type="none" w="med" len="med"/>
                    </a:lnT>
                    <a:lnB w="12700" cap="flat" cmpd="sng" algn="ctr">
                      <a:solidFill>
                        <a:srgbClr val="FFFFFF"/>
                      </a:solidFill>
                      <a:prstDash val="solid"/>
                      <a:miter lim="800000"/>
                      <a:headEnd type="none" w="med" len="med"/>
                      <a:tailEnd type="none" w="med" len="med"/>
                    </a:lnB>
                    <a:lnTlToBr>
                      <a:noFill/>
                    </a:lnTlToBr>
                    <a:lnBlToTr>
                      <a:noFill/>
                    </a:lnBlToTr>
                    <a:solidFill>
                      <a:srgbClr val="FFFFFF">
                        <a:alpha val="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宋体" panose="02010600030101010101" pitchFamily="2" charset="-122"/>
                      </a:endParaRPr>
                    </a:p>
                  </a:txBody>
                  <a:tcPr horzOverflow="overflow">
                    <a:lnL w="12700" cap="flat" cmpd="sng" algn="ctr">
                      <a:solidFill>
                        <a:srgbClr val="FFFFFF"/>
                      </a:solidFill>
                      <a:prstDash val="solid"/>
                      <a:miter lim="800000"/>
                      <a:headEnd type="none" w="med" len="med"/>
                      <a:tailEnd type="none" w="med" len="med"/>
                    </a:lnL>
                    <a:lnR w="19050" cap="flat" cmpd="sng" algn="ctr">
                      <a:solidFill>
                        <a:srgbClr val="FFFFFF"/>
                      </a:solidFill>
                      <a:prstDash val="solid"/>
                      <a:miter lim="800000"/>
                      <a:headEnd type="none" w="med" len="med"/>
                      <a:tailEnd type="none" w="med" len="med"/>
                    </a:lnR>
                    <a:lnT w="19050" cap="flat" cmpd="sng" algn="ctr">
                      <a:solidFill>
                        <a:srgbClr val="FFFFFF"/>
                      </a:solidFill>
                      <a:prstDash val="solid"/>
                      <a:miter lim="800000"/>
                      <a:headEnd type="none" w="med" len="med"/>
                      <a:tailEnd type="none" w="med" len="med"/>
                    </a:lnT>
                    <a:lnB w="12700" cap="flat" cmpd="sng" algn="ctr">
                      <a:solidFill>
                        <a:srgbClr val="FFFFFF"/>
                      </a:solidFill>
                      <a:prstDash val="solid"/>
                      <a:miter lim="800000"/>
                      <a:headEnd type="none" w="med" len="med"/>
                      <a:tailEnd type="none" w="med" len="med"/>
                    </a:lnB>
                    <a:lnTlToBr>
                      <a:noFill/>
                    </a:lnTlToBr>
                    <a:lnBlToTr>
                      <a:noFill/>
                    </a:lnBlToTr>
                    <a:solidFill>
                      <a:srgbClr val="FFFFFF">
                        <a:alpha val="0"/>
                      </a:srgbClr>
                    </a:solidFill>
                  </a:tcPr>
                </a:tc>
                <a:tc>
                  <a: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zh-CN" sz="1800" b="0" i="0" u="none" strike="noStrike" cap="none" normalizeH="0" baseline="0" smtClean="0">
                        <a:ln>
                          <a:noFill/>
                        </a:ln>
                        <a:solidFill>
                          <a:srgbClr val="000000"/>
                        </a:solidFill>
                        <a:effectLst/>
                        <a:latin typeface="Calibri" panose="020F0502020204030204" pitchFamily="34" charset="0"/>
                        <a:ea typeface="宋体" panose="02010600030101010101" pitchFamily="2" charset="-122"/>
                        <a:sym typeface="宋体" panose="02010600030101010101" pitchFamily="2" charset="-122"/>
                      </a:endParaRPr>
                    </a:p>
                  </a:txBody>
                  <a:tcPr horzOverflow="overflow">
                    <a:lnL w="19050" cap="flat" cmpd="sng" algn="ctr">
                      <a:solidFill>
                        <a:srgbClr val="FFFFFF"/>
                      </a:solidFill>
                      <a:prstDash val="solid"/>
                      <a:miter lim="800000"/>
                      <a:headEnd type="none" w="med" len="med"/>
                      <a:tailEnd type="none" w="med" len="med"/>
                    </a:lnL>
                    <a:lnR w="12700" cap="flat" cmpd="sng" algn="ctr">
                      <a:solidFill>
                        <a:srgbClr val="FFFFFF"/>
                      </a:solidFill>
                      <a:prstDash val="solid"/>
                      <a:miter lim="800000"/>
                      <a:headEnd type="none" w="med" len="med"/>
                      <a:tailEnd type="none" w="med" len="med"/>
                    </a:lnR>
                    <a:lnT w="19050" cap="flat" cmpd="sng" algn="ctr">
                      <a:solidFill>
                        <a:srgbClr val="FFFFFF"/>
                      </a:solidFill>
                      <a:prstDash val="solid"/>
                      <a:miter lim="800000"/>
                      <a:headEnd type="none" w="med" len="med"/>
                      <a:tailEnd type="none" w="med" len="med"/>
                    </a:lnT>
                    <a:lnB w="12700" cap="flat" cmpd="sng" algn="ctr">
                      <a:solidFill>
                        <a:srgbClr val="FFFFFF"/>
                      </a:solidFill>
                      <a:prstDash val="solid"/>
                      <a:miter lim="800000"/>
                      <a:headEnd type="none" w="med" len="med"/>
                      <a:tailEnd type="none" w="med" len="med"/>
                    </a:lnB>
                    <a:lnTlToBr>
                      <a:noFill/>
                    </a:lnTlToBr>
                    <a:lnBlToTr>
                      <a:noFill/>
                    </a:lnBlToTr>
                    <a:solidFill>
                      <a:srgbClr val="FFFFFF">
                        <a:alpha val="0"/>
                      </a:srgbClr>
                    </a:solidFill>
                  </a:tcPr>
                </a:tc>
              </a:tr>
            </a:tbl>
          </a:graphicData>
        </a:graphic>
      </p:graphicFrame>
      <p:sp>
        <p:nvSpPr>
          <p:cNvPr id="5157" name="矩形 24"/>
          <p:cNvSpPr/>
          <p:nvPr/>
        </p:nvSpPr>
        <p:spPr>
          <a:xfrm>
            <a:off x="698500" y="1846263"/>
            <a:ext cx="3870325" cy="2768600"/>
          </a:xfrm>
          <a:prstGeom prst="rect">
            <a:avLst/>
          </a:prstGeom>
          <a:noFill/>
          <a:ln w="9525">
            <a:noFill/>
          </a:ln>
        </p:spPr>
        <p:txBody>
          <a:bodyPr anchor="t">
            <a:spAutoFit/>
          </a:bodyPr>
          <a:p>
            <a:pPr>
              <a:lnSpc>
                <a:spcPct val="150000"/>
              </a:lnSpc>
            </a:pPr>
            <a:r>
              <a:rPr lang="zh-CN" altLang="en-US" sz="4000"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环卫云平台系统</a:t>
            </a:r>
            <a:endParaRPr lang="en-US" altLang="zh-CN" sz="4000"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endParaRPr lang="en-US" altLang="zh-CN" sz="4000"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endParaRPr lang="zh-CN" altLang="en-US"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endParaRPr lang="en-US" altLang="zh-CN"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58" name="矩形 25"/>
          <p:cNvSpPr/>
          <p:nvPr/>
        </p:nvSpPr>
        <p:spPr>
          <a:xfrm>
            <a:off x="1435100" y="0"/>
            <a:ext cx="1343025" cy="685800"/>
          </a:xfrm>
          <a:prstGeom prst="rect">
            <a:avLst/>
          </a:prstGeom>
          <a:solidFill>
            <a:srgbClr val="314865"/>
          </a:solidFill>
          <a:ln w="9525">
            <a:noFill/>
          </a:ln>
        </p:spPr>
        <p:txBody>
          <a:bodyPr anchor="ctr"/>
          <a:p>
            <a:pPr algn="ctr"/>
            <a:endParaRPr lang="zh-CN" altLang="zh-CN"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5159" name="直接连接符 26"/>
          <p:cNvSpPr/>
          <p:nvPr/>
        </p:nvSpPr>
        <p:spPr>
          <a:xfrm>
            <a:off x="0" y="685800"/>
            <a:ext cx="12192000" cy="0"/>
          </a:xfrm>
          <a:prstGeom prst="line">
            <a:avLst/>
          </a:prstGeom>
          <a:ln w="6350" cap="flat" cmpd="sng">
            <a:solidFill>
              <a:srgbClr val="BFBFBF">
                <a:alpha val="50194"/>
              </a:srgbClr>
            </a:solidFill>
            <a:prstDash val="solid"/>
            <a:miter/>
            <a:headEnd type="none" w="med" len="med"/>
            <a:tailEnd type="none" w="med" len="med"/>
          </a:ln>
        </p:spPr>
      </p:sp>
      <p:sp>
        <p:nvSpPr>
          <p:cNvPr id="2" name="文本框 1"/>
          <p:cNvSpPr txBox="1"/>
          <p:nvPr/>
        </p:nvSpPr>
        <p:spPr>
          <a:xfrm>
            <a:off x="4543425" y="5878195"/>
            <a:ext cx="7193279" cy="460375"/>
          </a:xfrm>
          <a:prstGeom prst="rect">
            <a:avLst/>
          </a:prstGeom>
          <a:noFill/>
        </p:spPr>
        <p:txBody>
          <a:bodyPr wrap="none" rtlCol="0">
            <a:spAutoFit/>
            <a:scene3d>
              <a:camera prst="orthographicFront"/>
              <a:lightRig rig="threePt" dir="t"/>
            </a:scene3d>
          </a:bodyPr>
          <a:p>
            <a:r>
              <a:rPr lang="zh-CN" altLang="en-US" sz="2400" noProof="1">
                <a:ln w="6600">
                  <a:solidFill>
                    <a:schemeClr val="accent2"/>
                  </a:solidFill>
                  <a:prstDash val="solid"/>
                </a:ln>
                <a:solidFill>
                  <a:srgbClr val="FFFFFF"/>
                </a:solidFill>
                <a:effectLst>
                  <a:outerShdw dist="38100" dir="2700000" algn="tl" rotWithShape="0">
                    <a:schemeClr val="accent2"/>
                  </a:outerShdw>
                </a:effectLst>
                <a:latin typeface="Arial" panose="020B0604020202020204" pitchFamily="34" charset="0"/>
                <a:ea typeface="宋体" panose="02010600030101010101" pitchFamily="2" charset="-122"/>
                <a:cs typeface="+mn-cs"/>
              </a:rPr>
              <a:t>合加新能源汽车有限公司汽车研究院智慧环卫研究所</a:t>
            </a:r>
            <a:endParaRPr lang="zh-CN" altLang="en-US" sz="2400" noProof="1">
              <a:ln w="6600">
                <a:solidFill>
                  <a:schemeClr val="accent2"/>
                </a:solidFill>
                <a:prstDash val="solid"/>
              </a:ln>
              <a:solidFill>
                <a:srgbClr val="FFFFFF"/>
              </a:solidFill>
              <a:effectLst>
                <a:outerShdw dist="38100" dir="2700000" algn="tl" rotWithShape="0">
                  <a:schemeClr val="accent2"/>
                </a:outerShdw>
              </a:effectLst>
            </a:endParaRP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385" name="图片 18"/>
          <p:cNvPicPr>
            <a:picLocks noChangeAspect="1"/>
          </p:cNvPicPr>
          <p:nvPr/>
        </p:nvPicPr>
        <p:blipFill>
          <a:blip r:embed="rId1"/>
          <a:srcRect l="42403" t="21944" r="35178" b="14444"/>
          <a:stretch>
            <a:fillRect/>
          </a:stretch>
        </p:blipFill>
        <p:spPr>
          <a:xfrm>
            <a:off x="1631950" y="1628775"/>
            <a:ext cx="2305050" cy="4362450"/>
          </a:xfrm>
          <a:prstGeom prst="rect">
            <a:avLst/>
          </a:prstGeom>
          <a:noFill/>
          <a:ln w="9525">
            <a:noFill/>
          </a:ln>
        </p:spPr>
      </p:pic>
      <p:pic>
        <p:nvPicPr>
          <p:cNvPr id="16386" name="图片 351"/>
          <p:cNvPicPr>
            <a:picLocks noChangeAspect="1"/>
          </p:cNvPicPr>
          <p:nvPr/>
        </p:nvPicPr>
        <p:blipFill>
          <a:blip r:embed="rId2"/>
          <a:stretch>
            <a:fillRect/>
          </a:stretch>
        </p:blipFill>
        <p:spPr>
          <a:xfrm>
            <a:off x="3952875" y="2865438"/>
            <a:ext cx="3414713" cy="1366837"/>
          </a:xfrm>
          <a:prstGeom prst="rect">
            <a:avLst/>
          </a:prstGeom>
          <a:noFill/>
          <a:ln w="9525">
            <a:noFill/>
          </a:ln>
        </p:spPr>
      </p:pic>
      <p:sp>
        <p:nvSpPr>
          <p:cNvPr id="16387" name="TextBox 353"/>
          <p:cNvSpPr txBox="1"/>
          <p:nvPr/>
        </p:nvSpPr>
        <p:spPr>
          <a:xfrm rot="-458172" flipH="1">
            <a:off x="4983163" y="3024188"/>
            <a:ext cx="1943100" cy="830262"/>
          </a:xfrm>
          <a:prstGeom prst="rect">
            <a:avLst/>
          </a:prstGeom>
          <a:noFill/>
          <a:ln w="9525">
            <a:noFill/>
          </a:ln>
        </p:spPr>
        <p:txBody>
          <a:bodyPr anchor="t">
            <a:spAutoFit/>
          </a:bodyPr>
          <a:p>
            <a:pPr algn="ctr"/>
            <a:r>
              <a:rPr lang="zh-CN" altLang="en-US" sz="2400" b="1" dirty="0">
                <a:solidFill>
                  <a:schemeClr val="bg1"/>
                </a:solidFill>
                <a:latin typeface="Arial Rounded MT Bold" panose="020F0704030504030204" pitchFamily="34" charset="0"/>
                <a:ea typeface="微软雅黑" panose="020B0503020204020204" pitchFamily="34" charset="-122"/>
              </a:rPr>
              <a:t>环卫云平台</a:t>
            </a:r>
            <a:endParaRPr lang="zh-CN" altLang="en-US" sz="2400" b="1" dirty="0">
              <a:solidFill>
                <a:schemeClr val="bg1"/>
              </a:solidFill>
              <a:latin typeface="Arial Rounded MT Bold" panose="020F0704030504030204" pitchFamily="34" charset="0"/>
              <a:ea typeface="微软雅黑" panose="020B0503020204020204" pitchFamily="34" charset="-122"/>
            </a:endParaRPr>
          </a:p>
          <a:p>
            <a:pPr algn="ctr"/>
            <a:r>
              <a:rPr lang="zh-CN" altLang="en-US" sz="2400" b="1" dirty="0">
                <a:solidFill>
                  <a:schemeClr val="bg1"/>
                </a:solidFill>
                <a:latin typeface="Arial Rounded MT Bold" panose="020F0704030504030204" pitchFamily="34" charset="0"/>
                <a:ea typeface="微软雅黑" panose="020B0503020204020204" pitchFamily="34" charset="-122"/>
              </a:rPr>
              <a:t>主要功能</a:t>
            </a:r>
            <a:endParaRPr lang="zh-CN" altLang="en-US" sz="2400" b="1" dirty="0">
              <a:solidFill>
                <a:schemeClr val="bg1"/>
              </a:solidFill>
              <a:latin typeface="Arial Rounded MT Bold" panose="020F0704030504030204" pitchFamily="34" charset="0"/>
              <a:ea typeface="微软雅黑" panose="020B0503020204020204" pitchFamily="34" charset="-122"/>
            </a:endParaRPr>
          </a:p>
        </p:txBody>
      </p:sp>
      <p:sp>
        <p:nvSpPr>
          <p:cNvPr id="16388" name="TextBox 354"/>
          <p:cNvSpPr txBox="1"/>
          <p:nvPr/>
        </p:nvSpPr>
        <p:spPr>
          <a:xfrm>
            <a:off x="7367588" y="2457450"/>
            <a:ext cx="2678112" cy="2244725"/>
          </a:xfrm>
          <a:prstGeom prst="rect">
            <a:avLst/>
          </a:prstGeom>
          <a:noFill/>
          <a:ln w="9525">
            <a:noFill/>
          </a:ln>
        </p:spPr>
        <p:txBody>
          <a:bodyPr anchor="t">
            <a:spAutoFit/>
          </a:bodyPr>
          <a:p>
            <a:pPr defTabSz="914400"/>
            <a:r>
              <a:rPr lang="zh-CN" altLang="zh-CN" dirty="0">
                <a:solidFill>
                  <a:srgbClr val="595959"/>
                </a:solidFill>
                <a:latin typeface="Arial" panose="020B0604020202020204" pitchFamily="34" charset="0"/>
                <a:ea typeface="微软雅黑" panose="020B0503020204020204" pitchFamily="34" charset="-122"/>
              </a:rPr>
              <a:t>设备设施管理</a:t>
            </a:r>
            <a:endParaRPr lang="zh-CN" altLang="zh-CN" dirty="0">
              <a:solidFill>
                <a:srgbClr val="595959"/>
              </a:solidFill>
              <a:latin typeface="Arial" panose="020B0604020202020204" pitchFamily="34" charset="0"/>
              <a:ea typeface="微软雅黑" panose="020B0503020204020204" pitchFamily="34" charset="-122"/>
            </a:endParaRPr>
          </a:p>
          <a:p>
            <a:pPr defTabSz="914400"/>
            <a:r>
              <a:rPr lang="zh-CN" altLang="en-US" dirty="0">
                <a:solidFill>
                  <a:srgbClr val="595959"/>
                </a:solidFill>
                <a:latin typeface="Arial" panose="020B0604020202020204" pitchFamily="34" charset="0"/>
                <a:ea typeface="微软雅黑" panose="020B0503020204020204" pitchFamily="34" charset="-122"/>
              </a:rPr>
              <a:t>人员管理</a:t>
            </a:r>
            <a:endParaRPr lang="zh-CN" altLang="en-US" dirty="0">
              <a:solidFill>
                <a:srgbClr val="595959"/>
              </a:solidFill>
              <a:latin typeface="Arial" panose="020B0604020202020204" pitchFamily="34" charset="0"/>
              <a:ea typeface="微软雅黑" panose="020B0503020204020204" pitchFamily="34" charset="-122"/>
            </a:endParaRPr>
          </a:p>
          <a:p>
            <a:pPr defTabSz="914400"/>
            <a:r>
              <a:rPr lang="zh-CN" altLang="en-US" dirty="0">
                <a:solidFill>
                  <a:srgbClr val="595959"/>
                </a:solidFill>
                <a:latin typeface="Arial" panose="020B0604020202020204" pitchFamily="34" charset="0"/>
                <a:ea typeface="微软雅黑" panose="020B0503020204020204" pitchFamily="34" charset="-122"/>
              </a:rPr>
              <a:t>环卫事件管理</a:t>
            </a:r>
            <a:endParaRPr lang="zh-CN" altLang="en-US" dirty="0">
              <a:solidFill>
                <a:srgbClr val="595959"/>
              </a:solidFill>
              <a:latin typeface="Arial" panose="020B0604020202020204" pitchFamily="34" charset="0"/>
              <a:ea typeface="微软雅黑" panose="020B0503020204020204" pitchFamily="34" charset="-122"/>
            </a:endParaRPr>
          </a:p>
          <a:p>
            <a:pPr defTabSz="914400"/>
            <a:r>
              <a:rPr lang="zh-CN" altLang="en-US" dirty="0">
                <a:solidFill>
                  <a:srgbClr val="595959"/>
                </a:solidFill>
                <a:latin typeface="Arial" panose="020B0604020202020204" pitchFamily="34" charset="0"/>
                <a:ea typeface="微软雅黑" panose="020B0503020204020204" pitchFamily="34" charset="-122"/>
              </a:rPr>
              <a:t>作业规划</a:t>
            </a:r>
            <a:endParaRPr lang="zh-CN" altLang="en-US" dirty="0">
              <a:solidFill>
                <a:srgbClr val="595959"/>
              </a:solidFill>
              <a:latin typeface="Arial" panose="020B0604020202020204" pitchFamily="34" charset="0"/>
              <a:ea typeface="微软雅黑" panose="020B0503020204020204" pitchFamily="34" charset="-122"/>
            </a:endParaRPr>
          </a:p>
          <a:p>
            <a:pPr defTabSz="914400"/>
            <a:r>
              <a:rPr lang="zh-CN" altLang="en-US" dirty="0">
                <a:solidFill>
                  <a:srgbClr val="595959"/>
                </a:solidFill>
                <a:latin typeface="Arial" panose="020B0604020202020204" pitchFamily="34" charset="0"/>
                <a:ea typeface="微软雅黑" panose="020B0503020204020204" pitchFamily="34" charset="-122"/>
              </a:rPr>
              <a:t>作业监察</a:t>
            </a:r>
            <a:endParaRPr lang="zh-CN" altLang="en-US" dirty="0">
              <a:solidFill>
                <a:srgbClr val="595959"/>
              </a:solidFill>
              <a:latin typeface="Arial" panose="020B0604020202020204" pitchFamily="34" charset="0"/>
              <a:ea typeface="微软雅黑" panose="020B0503020204020204" pitchFamily="34" charset="-122"/>
            </a:endParaRPr>
          </a:p>
          <a:p>
            <a:pPr defTabSz="914400"/>
            <a:r>
              <a:rPr lang="zh-CN" altLang="en-US" dirty="0">
                <a:solidFill>
                  <a:srgbClr val="595959"/>
                </a:solidFill>
                <a:latin typeface="Arial" panose="020B0604020202020204" pitchFamily="34" charset="0"/>
                <a:ea typeface="微软雅黑" panose="020B0503020204020204" pitchFamily="34" charset="-122"/>
              </a:rPr>
              <a:t>作业评估考核</a:t>
            </a:r>
            <a:endParaRPr lang="zh-CN" altLang="en-US" dirty="0">
              <a:solidFill>
                <a:srgbClr val="595959"/>
              </a:solidFill>
              <a:latin typeface="Arial" panose="020B0604020202020204" pitchFamily="34" charset="0"/>
              <a:ea typeface="微软雅黑" panose="020B0503020204020204" pitchFamily="34" charset="-122"/>
            </a:endParaRPr>
          </a:p>
          <a:p>
            <a:pPr defTabSz="914400"/>
            <a:r>
              <a:rPr lang="zh-CN" altLang="en-US" dirty="0">
                <a:solidFill>
                  <a:srgbClr val="595959"/>
                </a:solidFill>
                <a:latin typeface="Arial" panose="020B0604020202020204" pitchFamily="34" charset="0"/>
                <a:ea typeface="微软雅黑" panose="020B0503020204020204" pitchFamily="34" charset="-122"/>
              </a:rPr>
              <a:t>项目管理</a:t>
            </a:r>
            <a:endParaRPr lang="en-US" altLang="zh-CN" sz="1400" dirty="0">
              <a:solidFill>
                <a:srgbClr val="595959"/>
              </a:solidFill>
              <a:latin typeface="Arial" panose="020B0604020202020204" pitchFamily="34" charset="0"/>
              <a:ea typeface="微软雅黑" panose="020B0503020204020204" pitchFamily="34" charset="-122"/>
            </a:endParaRPr>
          </a:p>
          <a:p>
            <a:pPr defTabSz="914400"/>
            <a:endParaRPr lang="en-US" altLang="zh-CN" sz="1400" dirty="0">
              <a:solidFill>
                <a:srgbClr val="595959"/>
              </a:solidFill>
              <a:latin typeface="Arial" panose="020B0604020202020204" pitchFamily="34" charset="0"/>
              <a:ea typeface="微软雅黑" panose="020B0503020204020204" pitchFamily="34" charset="-122"/>
            </a:endParaRPr>
          </a:p>
        </p:txBody>
      </p:sp>
    </p:spTree>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09" name="标题 1"/>
          <p:cNvSpPr txBox="1"/>
          <p:nvPr/>
        </p:nvSpPr>
        <p:spPr>
          <a:xfrm>
            <a:off x="6827838" y="265113"/>
            <a:ext cx="5113337" cy="1143000"/>
          </a:xfrm>
          <a:prstGeom prst="rect">
            <a:avLst/>
          </a:prstGeom>
          <a:noFill/>
          <a:ln w="9525">
            <a:noFill/>
          </a:ln>
        </p:spPr>
        <p:txBody>
          <a:bodyPr anchor="t"/>
          <a:p>
            <a:pPr>
              <a:lnSpc>
                <a:spcPct val="90000"/>
              </a:lnSpc>
            </a:pPr>
            <a:r>
              <a:rPr lang="zh-CN" altLang="en-US" sz="3600" b="1" dirty="0">
                <a:solidFill>
                  <a:srgbClr val="A5A5A5"/>
                </a:solidFill>
                <a:latin typeface="微软雅黑" panose="020B0503020204020204" pitchFamily="34" charset="-122"/>
                <a:ea typeface="微软雅黑" panose="020B0503020204020204" pitchFamily="34" charset="-122"/>
                <a:sym typeface="Calibri Light" panose="020F0302020204030204" pitchFamily="34" charset="0"/>
              </a:rPr>
              <a:t>云平台</a:t>
            </a:r>
            <a:r>
              <a:rPr lang="en-US" altLang="zh-CN"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主要功能</a:t>
            </a:r>
            <a:endPar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endParaRPr>
          </a:p>
        </p:txBody>
      </p:sp>
      <p:sp>
        <p:nvSpPr>
          <p:cNvPr id="17410" name="文本框 4"/>
          <p:cNvSpPr txBox="1"/>
          <p:nvPr/>
        </p:nvSpPr>
        <p:spPr>
          <a:xfrm>
            <a:off x="260350" y="1047750"/>
            <a:ext cx="11442700" cy="5692775"/>
          </a:xfrm>
          <a:prstGeom prst="rect">
            <a:avLst/>
          </a:prstGeom>
          <a:noFill/>
          <a:ln w="9525">
            <a:noFill/>
          </a:ln>
        </p:spPr>
        <p:txBody>
          <a:bodyPr wrap="square" anchor="t">
            <a:spAutoFit/>
          </a:bodyPr>
          <a:p>
            <a:r>
              <a:rPr lang="zh-CN" altLang="zh-CN" sz="2800">
                <a:latin typeface="Arial" panose="020B0604020202020204" pitchFamily="34" charset="0"/>
                <a:ea typeface="微软雅黑" panose="020B0503020204020204" pitchFamily="34" charset="-122"/>
              </a:rPr>
              <a:t>	智慧环卫综合服务平台依托地理信息GIS对环卫运营涉及到的人、车、物、事进行全方位的监管，同时针对环卫作业，提供事前规划、事中监控和事后评估考核功能，从而全面对环卫运营进行有效支撑。该系统具有灵活有效授权策略，可灵活开放相关系统功能给相应的人员，如操作员，管理人员，政府监察人员等。</a:t>
            </a:r>
            <a:endParaRPr lang="zh-CN" altLang="zh-CN" sz="2800">
              <a:latin typeface="Arial" panose="020B0604020202020204" pitchFamily="34" charset="0"/>
              <a:ea typeface="微软雅黑" panose="020B0503020204020204" pitchFamily="34" charset="-122"/>
            </a:endParaRPr>
          </a:p>
          <a:p>
            <a:r>
              <a:rPr lang="zh-CN" altLang="zh-CN" sz="2800">
                <a:latin typeface="Arial" panose="020B0604020202020204" pitchFamily="34" charset="0"/>
                <a:ea typeface="微软雅黑" panose="020B0503020204020204" pitchFamily="34" charset="-122"/>
              </a:rPr>
              <a:t>主要功能有：</a:t>
            </a:r>
            <a:endParaRPr lang="zh-CN" altLang="zh-CN" sz="2800">
              <a:latin typeface="Arial" panose="020B0604020202020204" pitchFamily="34" charset="0"/>
              <a:ea typeface="微软雅黑" panose="020B0503020204020204" pitchFamily="34" charset="-122"/>
            </a:endParaRPr>
          </a:p>
          <a:p>
            <a:pPr lvl="2" indent="0"/>
            <a:r>
              <a:rPr lang="zh-CN" altLang="zh-CN" sz="2800">
                <a:latin typeface="Arial" panose="020B0604020202020204" pitchFamily="34" charset="0"/>
                <a:ea typeface="微软雅黑" panose="020B0503020204020204" pitchFamily="34" charset="-122"/>
              </a:rPr>
              <a:t>设备设施管理</a:t>
            </a:r>
            <a:endParaRPr lang="zh-CN" altLang="zh-CN" sz="2800">
              <a:latin typeface="Arial" panose="020B0604020202020204" pitchFamily="34" charset="0"/>
              <a:ea typeface="微软雅黑" panose="020B0503020204020204" pitchFamily="34" charset="-122"/>
            </a:endParaRPr>
          </a:p>
          <a:p>
            <a:pPr lvl="2" indent="0"/>
            <a:r>
              <a:rPr lang="zh-CN" altLang="zh-CN" sz="2800">
                <a:latin typeface="Arial" panose="020B0604020202020204" pitchFamily="34" charset="0"/>
                <a:ea typeface="微软雅黑" panose="020B0503020204020204" pitchFamily="34" charset="-122"/>
              </a:rPr>
              <a:t>人员管理</a:t>
            </a:r>
            <a:endParaRPr lang="zh-CN" altLang="zh-CN" sz="2800">
              <a:latin typeface="Arial" panose="020B0604020202020204" pitchFamily="34" charset="0"/>
              <a:ea typeface="微软雅黑" panose="020B0503020204020204" pitchFamily="34" charset="-122"/>
            </a:endParaRPr>
          </a:p>
          <a:p>
            <a:pPr lvl="2" indent="0"/>
            <a:r>
              <a:rPr lang="zh-CN" altLang="zh-CN" sz="2800">
                <a:latin typeface="Arial" panose="020B0604020202020204" pitchFamily="34" charset="0"/>
                <a:ea typeface="微软雅黑" panose="020B0503020204020204" pitchFamily="34" charset="-122"/>
              </a:rPr>
              <a:t>环卫事件管理</a:t>
            </a:r>
            <a:endParaRPr lang="zh-CN" altLang="zh-CN" sz="2800">
              <a:latin typeface="Arial" panose="020B0604020202020204" pitchFamily="34" charset="0"/>
              <a:ea typeface="微软雅黑" panose="020B0503020204020204" pitchFamily="34" charset="-122"/>
            </a:endParaRPr>
          </a:p>
          <a:p>
            <a:pPr lvl="2" indent="0"/>
            <a:r>
              <a:rPr lang="zh-CN" altLang="zh-CN" sz="2800">
                <a:latin typeface="Arial" panose="020B0604020202020204" pitchFamily="34" charset="0"/>
                <a:ea typeface="微软雅黑" panose="020B0503020204020204" pitchFamily="34" charset="-122"/>
              </a:rPr>
              <a:t>作业规划</a:t>
            </a:r>
            <a:endParaRPr lang="zh-CN" altLang="zh-CN" sz="2800">
              <a:latin typeface="Arial" panose="020B0604020202020204" pitchFamily="34" charset="0"/>
              <a:ea typeface="微软雅黑" panose="020B0503020204020204" pitchFamily="34" charset="-122"/>
            </a:endParaRPr>
          </a:p>
          <a:p>
            <a:pPr lvl="2" indent="0"/>
            <a:r>
              <a:rPr lang="zh-CN" altLang="zh-CN" sz="2800">
                <a:latin typeface="Arial" panose="020B0604020202020204" pitchFamily="34" charset="0"/>
                <a:ea typeface="微软雅黑" panose="020B0503020204020204" pitchFamily="34" charset="-122"/>
              </a:rPr>
              <a:t>作业监察</a:t>
            </a:r>
            <a:endParaRPr lang="zh-CN" altLang="zh-CN" sz="2800">
              <a:latin typeface="Arial" panose="020B0604020202020204" pitchFamily="34" charset="0"/>
              <a:ea typeface="微软雅黑" panose="020B0503020204020204" pitchFamily="34" charset="-122"/>
            </a:endParaRPr>
          </a:p>
          <a:p>
            <a:pPr lvl="2" indent="0"/>
            <a:r>
              <a:rPr lang="zh-CN" altLang="zh-CN" sz="2800">
                <a:latin typeface="Arial" panose="020B0604020202020204" pitchFamily="34" charset="0"/>
                <a:ea typeface="微软雅黑" panose="020B0503020204020204" pitchFamily="34" charset="-122"/>
              </a:rPr>
              <a:t>作业评估考核</a:t>
            </a:r>
            <a:endParaRPr lang="zh-CN" altLang="zh-CN" sz="2800">
              <a:latin typeface="Arial" panose="020B0604020202020204" pitchFamily="34" charset="0"/>
              <a:ea typeface="微软雅黑" panose="020B0503020204020204" pitchFamily="34" charset="-122"/>
            </a:endParaRPr>
          </a:p>
          <a:p>
            <a:pPr lvl="2" indent="0"/>
            <a:r>
              <a:rPr lang="zh-CN" altLang="zh-CN" sz="2800">
                <a:latin typeface="Arial" panose="020B0604020202020204" pitchFamily="34" charset="0"/>
                <a:ea typeface="微软雅黑" panose="020B0503020204020204" pitchFamily="34" charset="-122"/>
              </a:rPr>
              <a:t></a:t>
            </a:r>
            <a:r>
              <a:rPr lang="zh-CN" altLang="zh-CN" sz="2800">
                <a:latin typeface="Arial" panose="020B0604020202020204" pitchFamily="34" charset="0"/>
                <a:ea typeface="微软雅黑" panose="020B0503020204020204" pitchFamily="34" charset="-122"/>
                <a:sym typeface="宋体" panose="02010600030101010101" pitchFamily="2" charset="-122"/>
              </a:rPr>
              <a:t>项目管理</a:t>
            </a:r>
            <a:endParaRPr lang="zh-CN" altLang="zh-CN" sz="2800">
              <a:latin typeface="Arial" panose="020B0604020202020204" pitchFamily="34" charset="0"/>
              <a:ea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3" name="标题 1"/>
          <p:cNvSpPr txBox="1"/>
          <p:nvPr/>
        </p:nvSpPr>
        <p:spPr>
          <a:xfrm>
            <a:off x="6811963" y="265113"/>
            <a:ext cx="5113337" cy="1143000"/>
          </a:xfrm>
          <a:prstGeom prst="rect">
            <a:avLst/>
          </a:prstGeom>
          <a:noFill/>
          <a:ln w="9525">
            <a:noFill/>
          </a:ln>
        </p:spPr>
        <p:txBody>
          <a:bodyPr anchor="t"/>
          <a:p>
            <a:pPr>
              <a:lnSpc>
                <a:spcPct val="90000"/>
              </a:lnSpc>
            </a:pPr>
            <a:r>
              <a:rPr lang="zh-CN" altLang="en-US" sz="3600" b="1" dirty="0">
                <a:solidFill>
                  <a:srgbClr val="A5A5A5"/>
                </a:solidFill>
                <a:latin typeface="微软雅黑" panose="020B0503020204020204" pitchFamily="34" charset="-122"/>
                <a:ea typeface="微软雅黑" panose="020B0503020204020204" pitchFamily="34" charset="-122"/>
                <a:sym typeface="Calibri Light" panose="020F0302020204030204" pitchFamily="34" charset="0"/>
              </a:rPr>
              <a:t>云平台 </a:t>
            </a:r>
            <a:r>
              <a:rPr lang="en-US" altLang="zh-CN"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设备设施管理</a:t>
            </a:r>
            <a:endPar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endParaRPr>
          </a:p>
        </p:txBody>
      </p:sp>
      <p:sp>
        <p:nvSpPr>
          <p:cNvPr id="18434" name="文本框 4"/>
          <p:cNvSpPr txBox="1"/>
          <p:nvPr/>
        </p:nvSpPr>
        <p:spPr>
          <a:xfrm>
            <a:off x="625475" y="925513"/>
            <a:ext cx="10941050" cy="1814512"/>
          </a:xfrm>
          <a:prstGeom prst="rect">
            <a:avLst/>
          </a:prstGeom>
          <a:noFill/>
          <a:ln w="9525">
            <a:noFill/>
          </a:ln>
        </p:spPr>
        <p:txBody>
          <a:bodyPr wrap="square" anchor="t">
            <a:spAutoFit/>
          </a:bodyPr>
          <a:p>
            <a:r>
              <a:rPr lang="en-US" altLang="zh-CN" sz="2800">
                <a:latin typeface="Arial" panose="020B0604020202020204" pitchFamily="34" charset="0"/>
                <a:ea typeface="宋体" panose="02010600030101010101" pitchFamily="2" charset="-122"/>
              </a:rPr>
              <a:t>    </a:t>
            </a:r>
            <a:r>
              <a:rPr lang="zh-CN" altLang="zh-CN" sz="2800">
                <a:latin typeface="Arial" panose="020B0604020202020204" pitchFamily="34" charset="0"/>
                <a:ea typeface="微软雅黑" panose="020B0503020204020204" pitchFamily="34" charset="-122"/>
              </a:rPr>
              <a:t>   设备设施管理主要是对环卫设施，包括收集点、公厕、中转站、焚烧厂、填埋场、收集容器和环卫车辆以及环卫设备的相关信息进行管理，建立台账，该模块可以对以上设备设施进行登记、修改、删除、查看和统计工作。</a:t>
            </a:r>
            <a:endParaRPr lang="zh-CN" altLang="en-US" sz="2800">
              <a:latin typeface="Arial" panose="020B0604020202020204" pitchFamily="34" charset="0"/>
              <a:ea typeface="宋体" panose="02010600030101010101" pitchFamily="2" charset="-122"/>
            </a:endParaRPr>
          </a:p>
        </p:txBody>
      </p:sp>
      <p:pic>
        <p:nvPicPr>
          <p:cNvPr id="18435" name="图片 1"/>
          <p:cNvPicPr>
            <a:picLocks noChangeAspect="1"/>
          </p:cNvPicPr>
          <p:nvPr/>
        </p:nvPicPr>
        <p:blipFill>
          <a:blip r:embed="rId1"/>
          <a:srcRect l="117" t="21516" r="84326" b="43571"/>
          <a:stretch>
            <a:fillRect/>
          </a:stretch>
        </p:blipFill>
        <p:spPr>
          <a:xfrm>
            <a:off x="1395413" y="2740025"/>
            <a:ext cx="2501900" cy="3535363"/>
          </a:xfrm>
          <a:prstGeom prst="rect">
            <a:avLst/>
          </a:prstGeom>
          <a:noFill/>
          <a:ln w="9525">
            <a:noFill/>
          </a:ln>
        </p:spPr>
      </p:pic>
      <p:pic>
        <p:nvPicPr>
          <p:cNvPr id="18436" name="图片 2"/>
          <p:cNvPicPr>
            <a:picLocks noChangeAspect="1"/>
          </p:cNvPicPr>
          <p:nvPr/>
        </p:nvPicPr>
        <p:blipFill>
          <a:blip r:embed="rId2"/>
          <a:srcRect l="235" t="26958" r="87656" b="33327"/>
          <a:stretch>
            <a:fillRect/>
          </a:stretch>
        </p:blipFill>
        <p:spPr>
          <a:xfrm>
            <a:off x="4941888" y="2714625"/>
            <a:ext cx="2308225" cy="3586163"/>
          </a:xfrm>
          <a:prstGeom prst="rect">
            <a:avLst/>
          </a:prstGeom>
          <a:noFill/>
          <a:ln w="9525">
            <a:noFill/>
          </a:ln>
        </p:spPr>
      </p:pic>
      <p:pic>
        <p:nvPicPr>
          <p:cNvPr id="18437" name="图片 3"/>
          <p:cNvPicPr>
            <a:picLocks noChangeAspect="1"/>
          </p:cNvPicPr>
          <p:nvPr/>
        </p:nvPicPr>
        <p:blipFill>
          <a:blip r:embed="rId3"/>
          <a:srcRect t="31668" r="84581" b="46538"/>
          <a:stretch>
            <a:fillRect/>
          </a:stretch>
        </p:blipFill>
        <p:spPr>
          <a:xfrm>
            <a:off x="8366125" y="2757488"/>
            <a:ext cx="2849563" cy="1908175"/>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7" name="标题 1"/>
          <p:cNvSpPr txBox="1"/>
          <p:nvPr/>
        </p:nvSpPr>
        <p:spPr>
          <a:xfrm>
            <a:off x="7254875" y="265113"/>
            <a:ext cx="4686300" cy="828675"/>
          </a:xfrm>
          <a:prstGeom prst="rect">
            <a:avLst/>
          </a:prstGeom>
          <a:noFill/>
          <a:ln w="9525">
            <a:noFill/>
          </a:ln>
        </p:spPr>
        <p:txBody>
          <a:bodyPr anchor="t"/>
          <a:p>
            <a:pPr>
              <a:lnSpc>
                <a:spcPct val="90000"/>
              </a:lnSpc>
            </a:pPr>
            <a:r>
              <a:rPr lang="en-US" altLang="zh-CN" sz="36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600" b="1" dirty="0">
                <a:solidFill>
                  <a:srgbClr val="A5A5A5"/>
                </a:solidFill>
                <a:latin typeface="Arial" panose="020B0604020202020204" pitchFamily="34" charset="0"/>
                <a:ea typeface="微软雅黑" panose="020B0503020204020204" pitchFamily="34" charset="-122"/>
                <a:sym typeface="Arial" panose="020B0604020202020204" pitchFamily="34" charset="0"/>
              </a:rPr>
              <a:t>设备设施管理</a:t>
            </a:r>
            <a:r>
              <a:rPr lang="zh-CN" altLang="en-US" sz="3600" b="1" dirty="0">
                <a:solidFill>
                  <a:srgbClr val="A5A5A5"/>
                </a:solidFill>
                <a:latin typeface="微软雅黑" panose="020B0503020204020204" pitchFamily="34" charset="-122"/>
                <a:ea typeface="微软雅黑" panose="020B0503020204020204" pitchFamily="34" charset="-122"/>
                <a:sym typeface="Calibri Light" panose="020F0302020204030204" pitchFamily="34" charset="0"/>
              </a:rPr>
              <a:t> </a:t>
            </a:r>
            <a:r>
              <a:rPr lang="en-US" altLang="zh-CN"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中转站</a:t>
            </a:r>
            <a:endPar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9458" name="图片 1"/>
          <p:cNvPicPr>
            <a:picLocks noChangeAspect="1"/>
          </p:cNvPicPr>
          <p:nvPr/>
        </p:nvPicPr>
        <p:blipFill>
          <a:blip r:embed="rId1"/>
          <a:stretch>
            <a:fillRect/>
          </a:stretch>
        </p:blipFill>
        <p:spPr>
          <a:xfrm>
            <a:off x="363538" y="1093788"/>
            <a:ext cx="11577637" cy="5522912"/>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标题 1"/>
          <p:cNvSpPr txBox="1"/>
          <p:nvPr/>
        </p:nvSpPr>
        <p:spPr>
          <a:xfrm>
            <a:off x="6337300" y="265113"/>
            <a:ext cx="5589588" cy="828675"/>
          </a:xfrm>
          <a:prstGeom prst="rect">
            <a:avLst/>
          </a:prstGeom>
          <a:noFill/>
          <a:ln w="9525">
            <a:noFill/>
          </a:ln>
        </p:spPr>
        <p:txBody>
          <a:bodyPr anchor="t"/>
          <a:p>
            <a:pPr>
              <a:lnSpc>
                <a:spcPct val="90000"/>
              </a:lnSpc>
            </a:pPr>
            <a:r>
              <a:rPr lang="en-US" altLang="zh-CN" sz="36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600" b="1" dirty="0">
                <a:solidFill>
                  <a:srgbClr val="A5A5A5"/>
                </a:solidFill>
                <a:latin typeface="Arial" panose="020B0604020202020204" pitchFamily="34" charset="0"/>
                <a:ea typeface="微软雅黑" panose="020B0503020204020204" pitchFamily="34" charset="-122"/>
                <a:sym typeface="Arial" panose="020B0604020202020204" pitchFamily="34" charset="0"/>
              </a:rPr>
              <a:t>设备设施管理</a:t>
            </a:r>
            <a:r>
              <a:rPr lang="zh-CN" altLang="en-US" sz="3600" b="1" dirty="0">
                <a:solidFill>
                  <a:srgbClr val="A5A5A5"/>
                </a:solidFill>
                <a:latin typeface="微软雅黑" panose="020B0503020204020204" pitchFamily="34" charset="-122"/>
                <a:ea typeface="微软雅黑" panose="020B0503020204020204" pitchFamily="34" charset="-122"/>
                <a:sym typeface="Calibri Light" panose="020F0302020204030204" pitchFamily="34" charset="0"/>
              </a:rPr>
              <a:t> </a:t>
            </a:r>
            <a:r>
              <a:rPr lang="en-US" altLang="zh-CN"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中转站信息</a:t>
            </a:r>
            <a:endPar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0482" name="图片 2"/>
          <p:cNvPicPr>
            <a:picLocks noChangeAspect="1"/>
          </p:cNvPicPr>
          <p:nvPr/>
        </p:nvPicPr>
        <p:blipFill>
          <a:blip r:embed="rId1"/>
          <a:srcRect l="19583" t="8635" r="19803" b="15097"/>
          <a:stretch>
            <a:fillRect/>
          </a:stretch>
        </p:blipFill>
        <p:spPr>
          <a:xfrm>
            <a:off x="1101725" y="1093788"/>
            <a:ext cx="10494963" cy="5318125"/>
          </a:xfrm>
          <a:prstGeom prst="rect">
            <a:avLst/>
          </a:prstGeom>
          <a:noFill/>
          <a:ln w="9525">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5" name="标题 1"/>
          <p:cNvSpPr txBox="1"/>
          <p:nvPr/>
        </p:nvSpPr>
        <p:spPr>
          <a:xfrm>
            <a:off x="7254875" y="265113"/>
            <a:ext cx="4686300" cy="828675"/>
          </a:xfrm>
          <a:prstGeom prst="rect">
            <a:avLst/>
          </a:prstGeom>
          <a:noFill/>
          <a:ln w="9525">
            <a:noFill/>
          </a:ln>
        </p:spPr>
        <p:txBody>
          <a:bodyPr anchor="t"/>
          <a:p>
            <a:pPr>
              <a:lnSpc>
                <a:spcPct val="90000"/>
              </a:lnSpc>
            </a:pPr>
            <a:r>
              <a:rPr lang="en-US" altLang="zh-CN" sz="36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600" b="1" dirty="0">
                <a:solidFill>
                  <a:srgbClr val="A5A5A5"/>
                </a:solidFill>
                <a:latin typeface="Arial" panose="020B0604020202020204" pitchFamily="34" charset="0"/>
                <a:ea typeface="微软雅黑" panose="020B0503020204020204" pitchFamily="34" charset="-122"/>
                <a:sym typeface="Arial" panose="020B0604020202020204" pitchFamily="34" charset="0"/>
              </a:rPr>
              <a:t>设备设施管理</a:t>
            </a:r>
            <a:r>
              <a:rPr lang="zh-CN" altLang="en-US" sz="3600" b="1" dirty="0">
                <a:solidFill>
                  <a:srgbClr val="A5A5A5"/>
                </a:solidFill>
                <a:latin typeface="微软雅黑" panose="020B0503020204020204" pitchFamily="34" charset="-122"/>
                <a:ea typeface="微软雅黑" panose="020B0503020204020204" pitchFamily="34" charset="-122"/>
                <a:sym typeface="Calibri Light" panose="020F0302020204030204" pitchFamily="34" charset="0"/>
              </a:rPr>
              <a:t> </a:t>
            </a:r>
            <a:r>
              <a:rPr lang="en-US" altLang="zh-CN"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收集点</a:t>
            </a:r>
            <a:endPar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506" name="图片 1"/>
          <p:cNvPicPr>
            <a:picLocks noChangeAspect="1"/>
          </p:cNvPicPr>
          <p:nvPr/>
        </p:nvPicPr>
        <p:blipFill>
          <a:blip r:embed="rId1"/>
          <a:srcRect l="19818" t="9378" r="19685" b="15344"/>
          <a:stretch>
            <a:fillRect/>
          </a:stretch>
        </p:blipFill>
        <p:spPr>
          <a:xfrm>
            <a:off x="492125" y="925513"/>
            <a:ext cx="11449050" cy="5584825"/>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标题 1"/>
          <p:cNvSpPr txBox="1"/>
          <p:nvPr/>
        </p:nvSpPr>
        <p:spPr>
          <a:xfrm>
            <a:off x="7254875" y="265113"/>
            <a:ext cx="4686300" cy="828675"/>
          </a:xfrm>
          <a:prstGeom prst="rect">
            <a:avLst/>
          </a:prstGeom>
          <a:noFill/>
          <a:ln w="9525">
            <a:noFill/>
          </a:ln>
        </p:spPr>
        <p:txBody>
          <a:bodyPr anchor="t"/>
          <a:p>
            <a:pPr>
              <a:lnSpc>
                <a:spcPct val="90000"/>
              </a:lnSpc>
            </a:pPr>
            <a:r>
              <a:rPr lang="en-US" altLang="zh-CN" sz="36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600" b="1" dirty="0">
                <a:solidFill>
                  <a:srgbClr val="A5A5A5"/>
                </a:solidFill>
                <a:latin typeface="Arial" panose="020B0604020202020204" pitchFamily="34" charset="0"/>
                <a:ea typeface="微软雅黑" panose="020B0503020204020204" pitchFamily="34" charset="-122"/>
                <a:sym typeface="Arial" panose="020B0604020202020204" pitchFamily="34" charset="0"/>
              </a:rPr>
              <a:t>设备设施管理</a:t>
            </a:r>
            <a:r>
              <a:rPr lang="zh-CN" altLang="en-US" sz="3600" b="1" dirty="0">
                <a:solidFill>
                  <a:srgbClr val="A5A5A5"/>
                </a:solidFill>
                <a:latin typeface="微软雅黑" panose="020B0503020204020204" pitchFamily="34" charset="-122"/>
                <a:ea typeface="微软雅黑" panose="020B0503020204020204" pitchFamily="34" charset="-122"/>
                <a:sym typeface="Calibri Light" panose="020F0302020204030204" pitchFamily="34" charset="0"/>
              </a:rPr>
              <a:t> </a:t>
            </a:r>
            <a:r>
              <a:rPr lang="en-US" altLang="zh-CN"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公厕</a:t>
            </a:r>
            <a:endPar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2530" name="图片 1"/>
          <p:cNvPicPr>
            <a:picLocks noChangeAspect="1"/>
          </p:cNvPicPr>
          <p:nvPr/>
        </p:nvPicPr>
        <p:blipFill>
          <a:blip r:embed="rId1"/>
          <a:srcRect l="19701" t="8635" r="19920" b="15097"/>
          <a:stretch>
            <a:fillRect/>
          </a:stretch>
        </p:blipFill>
        <p:spPr>
          <a:xfrm>
            <a:off x="460375" y="879475"/>
            <a:ext cx="11480800" cy="5554663"/>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3" name="标题 1"/>
          <p:cNvSpPr txBox="1"/>
          <p:nvPr/>
        </p:nvSpPr>
        <p:spPr>
          <a:xfrm>
            <a:off x="7254875" y="265113"/>
            <a:ext cx="4686300" cy="828675"/>
          </a:xfrm>
          <a:prstGeom prst="rect">
            <a:avLst/>
          </a:prstGeom>
          <a:noFill/>
          <a:ln w="9525">
            <a:noFill/>
          </a:ln>
        </p:spPr>
        <p:txBody>
          <a:bodyPr anchor="t"/>
          <a:p>
            <a:pPr>
              <a:lnSpc>
                <a:spcPct val="90000"/>
              </a:lnSpc>
            </a:pPr>
            <a:r>
              <a:rPr lang="en-US" altLang="zh-CN" sz="36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600" b="1" dirty="0">
                <a:solidFill>
                  <a:srgbClr val="A5A5A5"/>
                </a:solidFill>
                <a:latin typeface="Arial" panose="020B0604020202020204" pitchFamily="34" charset="0"/>
                <a:ea typeface="微软雅黑" panose="020B0503020204020204" pitchFamily="34" charset="-122"/>
                <a:sym typeface="Arial" panose="020B0604020202020204" pitchFamily="34" charset="0"/>
              </a:rPr>
              <a:t>设备设施管理</a:t>
            </a:r>
            <a:r>
              <a:rPr lang="zh-CN" altLang="en-US" sz="3600" b="1" dirty="0">
                <a:solidFill>
                  <a:srgbClr val="A5A5A5"/>
                </a:solidFill>
                <a:latin typeface="微软雅黑" panose="020B0503020204020204" pitchFamily="34" charset="-122"/>
                <a:ea typeface="微软雅黑" panose="020B0503020204020204" pitchFamily="34" charset="-122"/>
                <a:sym typeface="Calibri Light" panose="020F0302020204030204" pitchFamily="34" charset="0"/>
              </a:rPr>
              <a:t> </a:t>
            </a:r>
            <a:r>
              <a:rPr lang="en-US" altLang="zh-CN"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焚烧厂</a:t>
            </a:r>
            <a:endPar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3554" name="图片 1"/>
          <p:cNvPicPr>
            <a:picLocks noChangeAspect="1"/>
          </p:cNvPicPr>
          <p:nvPr/>
        </p:nvPicPr>
        <p:blipFill>
          <a:blip r:embed="rId1"/>
          <a:srcRect l="19672" t="9872" r="19803" b="15839"/>
          <a:stretch>
            <a:fillRect/>
          </a:stretch>
        </p:blipFill>
        <p:spPr>
          <a:xfrm>
            <a:off x="777875" y="773113"/>
            <a:ext cx="10971213" cy="5813425"/>
          </a:xfrm>
          <a:prstGeom prst="rect">
            <a:avLst/>
          </a:prstGeom>
          <a:noFill/>
          <a:ln w="9525">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7" name="标题 1"/>
          <p:cNvSpPr txBox="1"/>
          <p:nvPr/>
        </p:nvSpPr>
        <p:spPr>
          <a:xfrm>
            <a:off x="7254875" y="265113"/>
            <a:ext cx="4686300" cy="828675"/>
          </a:xfrm>
          <a:prstGeom prst="rect">
            <a:avLst/>
          </a:prstGeom>
          <a:noFill/>
          <a:ln w="9525">
            <a:noFill/>
          </a:ln>
        </p:spPr>
        <p:txBody>
          <a:bodyPr anchor="t"/>
          <a:p>
            <a:pPr>
              <a:lnSpc>
                <a:spcPct val="90000"/>
              </a:lnSpc>
            </a:pPr>
            <a:r>
              <a:rPr lang="en-US" altLang="zh-CN" sz="36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600" b="1" dirty="0">
                <a:solidFill>
                  <a:srgbClr val="A5A5A5"/>
                </a:solidFill>
                <a:latin typeface="Arial" panose="020B0604020202020204" pitchFamily="34" charset="0"/>
                <a:ea typeface="微软雅黑" panose="020B0503020204020204" pitchFamily="34" charset="-122"/>
                <a:sym typeface="Arial" panose="020B0604020202020204" pitchFamily="34" charset="0"/>
              </a:rPr>
              <a:t>设备设施管理</a:t>
            </a:r>
            <a:r>
              <a:rPr lang="zh-CN" altLang="en-US" sz="3600" b="1" dirty="0">
                <a:solidFill>
                  <a:srgbClr val="A5A5A5"/>
                </a:solidFill>
                <a:latin typeface="微软雅黑" panose="020B0503020204020204" pitchFamily="34" charset="-122"/>
                <a:ea typeface="微软雅黑" panose="020B0503020204020204" pitchFamily="34" charset="-122"/>
                <a:sym typeface="Calibri Light" panose="020F0302020204030204" pitchFamily="34" charset="0"/>
              </a:rPr>
              <a:t> </a:t>
            </a:r>
            <a:r>
              <a:rPr lang="en-US" altLang="zh-CN"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填埋场</a:t>
            </a:r>
            <a:endPar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4578" name="图片 1"/>
          <p:cNvPicPr>
            <a:picLocks noChangeAspect="1"/>
          </p:cNvPicPr>
          <p:nvPr/>
        </p:nvPicPr>
        <p:blipFill>
          <a:blip r:embed="rId1"/>
          <a:srcRect l="19701" t="8884" r="19803" b="15344"/>
          <a:stretch>
            <a:fillRect/>
          </a:stretch>
        </p:blipFill>
        <p:spPr>
          <a:xfrm>
            <a:off x="430213" y="895350"/>
            <a:ext cx="11510962" cy="5645150"/>
          </a:xfrm>
          <a:prstGeom prst="rect">
            <a:avLst/>
          </a:prstGeom>
          <a:noFill/>
          <a:ln w="9525">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1" name="标题 1"/>
          <p:cNvSpPr txBox="1"/>
          <p:nvPr/>
        </p:nvSpPr>
        <p:spPr>
          <a:xfrm>
            <a:off x="6721475" y="265113"/>
            <a:ext cx="5219700" cy="828675"/>
          </a:xfrm>
          <a:prstGeom prst="rect">
            <a:avLst/>
          </a:prstGeom>
          <a:noFill/>
          <a:ln w="9525">
            <a:noFill/>
          </a:ln>
        </p:spPr>
        <p:txBody>
          <a:bodyPr anchor="t"/>
          <a:p>
            <a:pPr>
              <a:lnSpc>
                <a:spcPct val="90000"/>
              </a:lnSpc>
            </a:pPr>
            <a:r>
              <a:rPr lang="en-US" altLang="zh-CN" sz="36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600" b="1" dirty="0">
                <a:solidFill>
                  <a:srgbClr val="A5A5A5"/>
                </a:solidFill>
                <a:latin typeface="Arial" panose="020B0604020202020204" pitchFamily="34" charset="0"/>
                <a:ea typeface="微软雅黑" panose="020B0503020204020204" pitchFamily="34" charset="-122"/>
                <a:sym typeface="Arial" panose="020B0604020202020204" pitchFamily="34" charset="0"/>
              </a:rPr>
              <a:t>设备设施管理</a:t>
            </a:r>
            <a:r>
              <a:rPr lang="zh-CN" altLang="en-US" sz="3600" b="1" dirty="0">
                <a:solidFill>
                  <a:srgbClr val="A5A5A5"/>
                </a:solidFill>
                <a:latin typeface="微软雅黑" panose="020B0503020204020204" pitchFamily="34" charset="-122"/>
                <a:ea typeface="微软雅黑" panose="020B0503020204020204" pitchFamily="34" charset="-122"/>
                <a:sym typeface="Calibri Light" panose="020F0302020204030204" pitchFamily="34" charset="0"/>
              </a:rPr>
              <a:t> </a:t>
            </a:r>
            <a:r>
              <a:rPr lang="en-US" altLang="zh-CN"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收集容器</a:t>
            </a:r>
            <a:endPar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5602" name="图片 1"/>
          <p:cNvPicPr>
            <a:picLocks noChangeAspect="1"/>
          </p:cNvPicPr>
          <p:nvPr/>
        </p:nvPicPr>
        <p:blipFill>
          <a:blip r:embed="rId1"/>
          <a:srcRect l="12665" t="224" r="15575" b="6679"/>
          <a:stretch>
            <a:fillRect/>
          </a:stretch>
        </p:blipFill>
        <p:spPr>
          <a:xfrm>
            <a:off x="504825" y="865188"/>
            <a:ext cx="11436350" cy="5522912"/>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145" name="图片 18"/>
          <p:cNvPicPr>
            <a:picLocks noChangeAspect="1"/>
          </p:cNvPicPr>
          <p:nvPr/>
        </p:nvPicPr>
        <p:blipFill>
          <a:blip r:embed="rId1"/>
          <a:srcRect l="42403" t="21944" r="35178" b="14444"/>
          <a:stretch>
            <a:fillRect/>
          </a:stretch>
        </p:blipFill>
        <p:spPr>
          <a:xfrm>
            <a:off x="1631950" y="1628775"/>
            <a:ext cx="2305050" cy="4362450"/>
          </a:xfrm>
          <a:prstGeom prst="rect">
            <a:avLst/>
          </a:prstGeom>
          <a:noFill/>
          <a:ln w="9525">
            <a:noFill/>
          </a:ln>
        </p:spPr>
      </p:pic>
      <p:pic>
        <p:nvPicPr>
          <p:cNvPr id="6146" name="图片 351"/>
          <p:cNvPicPr>
            <a:picLocks noChangeAspect="1"/>
          </p:cNvPicPr>
          <p:nvPr/>
        </p:nvPicPr>
        <p:blipFill>
          <a:blip r:embed="rId2"/>
          <a:stretch>
            <a:fillRect/>
          </a:stretch>
        </p:blipFill>
        <p:spPr>
          <a:xfrm>
            <a:off x="3937000" y="2865438"/>
            <a:ext cx="3430588" cy="1366837"/>
          </a:xfrm>
          <a:prstGeom prst="rect">
            <a:avLst/>
          </a:prstGeom>
          <a:noFill/>
          <a:ln w="9525">
            <a:noFill/>
          </a:ln>
        </p:spPr>
      </p:pic>
      <p:sp>
        <p:nvSpPr>
          <p:cNvPr id="6147" name="TextBox 353"/>
          <p:cNvSpPr txBox="1"/>
          <p:nvPr/>
        </p:nvSpPr>
        <p:spPr>
          <a:xfrm rot="-458172" flipH="1">
            <a:off x="4811713" y="3046413"/>
            <a:ext cx="2406650" cy="830262"/>
          </a:xfrm>
          <a:prstGeom prst="rect">
            <a:avLst/>
          </a:prstGeom>
          <a:noFill/>
          <a:ln w="9525">
            <a:noFill/>
          </a:ln>
        </p:spPr>
        <p:txBody>
          <a:bodyPr wrap="square" anchor="t">
            <a:spAutoFit/>
          </a:bodyPr>
          <a:p>
            <a:pPr algn="ctr"/>
            <a:r>
              <a:rPr lang="zh-CN" altLang="en-US" sz="2400" b="1" dirty="0">
                <a:solidFill>
                  <a:schemeClr val="bg1"/>
                </a:solidFill>
                <a:latin typeface="Arial Rounded MT Bold" panose="020F0704030504030204" pitchFamily="34" charset="0"/>
                <a:ea typeface="微软雅黑" panose="020B0503020204020204" pitchFamily="34" charset="-122"/>
              </a:rPr>
              <a:t>云平台和车载智能终端简介</a:t>
            </a:r>
            <a:endParaRPr lang="zh-CN" altLang="en-US" sz="2400" b="1" dirty="0">
              <a:solidFill>
                <a:schemeClr val="bg1"/>
              </a:solidFill>
              <a:latin typeface="Arial Rounded MT Bold" panose="020F0704030504030204" pitchFamily="34" charset="0"/>
              <a:ea typeface="微软雅黑" panose="020B0503020204020204" pitchFamily="34" charset="-122"/>
            </a:endParaRPr>
          </a:p>
        </p:txBody>
      </p:sp>
      <p:sp>
        <p:nvSpPr>
          <p:cNvPr id="6148" name="TextBox 354"/>
          <p:cNvSpPr txBox="1"/>
          <p:nvPr/>
        </p:nvSpPr>
        <p:spPr>
          <a:xfrm>
            <a:off x="7497763" y="2865438"/>
            <a:ext cx="2678112" cy="1044575"/>
          </a:xfrm>
          <a:prstGeom prst="rect">
            <a:avLst/>
          </a:prstGeom>
          <a:noFill/>
          <a:ln w="9525">
            <a:noFill/>
          </a:ln>
        </p:spPr>
        <p:txBody>
          <a:bodyPr anchor="t">
            <a:spAutoFit/>
          </a:bodyPr>
          <a:p>
            <a:pPr defTabSz="914400"/>
            <a:r>
              <a:rPr lang="zh-CN" altLang="en-US" sz="1600" b="1" dirty="0">
                <a:solidFill>
                  <a:srgbClr val="595959"/>
                </a:solidFill>
                <a:latin typeface="Arial" panose="020B0604020202020204" pitchFamily="34" charset="0"/>
                <a:ea typeface="微软雅黑" panose="020B0503020204020204" pitchFamily="34" charset="-122"/>
              </a:rPr>
              <a:t>云平台简介</a:t>
            </a:r>
            <a:endParaRPr lang="en-US" altLang="zh-CN" sz="1400" dirty="0">
              <a:solidFill>
                <a:srgbClr val="595959"/>
              </a:solidFill>
              <a:latin typeface="Arial" panose="020B0604020202020204" pitchFamily="34" charset="0"/>
              <a:ea typeface="微软雅黑" panose="020B0503020204020204" pitchFamily="34" charset="-122"/>
            </a:endParaRPr>
          </a:p>
          <a:p>
            <a:pPr defTabSz="914400"/>
            <a:r>
              <a:rPr lang="zh-CN" altLang="en-US" sz="1600" b="1" dirty="0">
                <a:solidFill>
                  <a:srgbClr val="595959"/>
                </a:solidFill>
                <a:latin typeface="Arial" panose="020B0604020202020204" pitchFamily="34" charset="0"/>
                <a:ea typeface="微软雅黑" panose="020B0503020204020204" pitchFamily="34" charset="-122"/>
              </a:rPr>
              <a:t>车载智能终端简介</a:t>
            </a:r>
            <a:endParaRPr lang="en-US" altLang="zh-CN" sz="1400" dirty="0">
              <a:solidFill>
                <a:srgbClr val="595959"/>
              </a:solidFill>
              <a:latin typeface="Arial" panose="020B0604020202020204" pitchFamily="34" charset="0"/>
              <a:ea typeface="微软雅黑" panose="020B0503020204020204" pitchFamily="34" charset="-122"/>
            </a:endParaRPr>
          </a:p>
          <a:p>
            <a:pPr defTabSz="914400"/>
            <a:endParaRPr lang="en-US" altLang="zh-CN" sz="1600" b="1" dirty="0">
              <a:solidFill>
                <a:srgbClr val="595959"/>
              </a:solidFill>
              <a:latin typeface="Arial" panose="020B0604020202020204" pitchFamily="34" charset="0"/>
              <a:ea typeface="微软雅黑" panose="020B0503020204020204" pitchFamily="34" charset="-122"/>
            </a:endParaRPr>
          </a:p>
          <a:p>
            <a:pPr defTabSz="914400"/>
            <a:endParaRPr lang="en-US" altLang="zh-CN" sz="1400" dirty="0">
              <a:solidFill>
                <a:srgbClr val="595959"/>
              </a:solidFill>
              <a:latin typeface="Arial" panose="020B0604020202020204" pitchFamily="34" charset="0"/>
              <a:ea typeface="微软雅黑" panose="020B0503020204020204" pitchFamily="34" charset="-122"/>
            </a:endParaRPr>
          </a:p>
        </p:txBody>
      </p:sp>
    </p:spTree>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标题 1"/>
          <p:cNvSpPr txBox="1"/>
          <p:nvPr/>
        </p:nvSpPr>
        <p:spPr>
          <a:xfrm>
            <a:off x="6859588" y="265113"/>
            <a:ext cx="5081587" cy="660400"/>
          </a:xfrm>
          <a:prstGeom prst="rect">
            <a:avLst/>
          </a:prstGeom>
          <a:noFill/>
          <a:ln w="9525">
            <a:noFill/>
          </a:ln>
        </p:spPr>
        <p:txBody>
          <a:bodyPr anchor="t"/>
          <a:p>
            <a:pPr>
              <a:lnSpc>
                <a:spcPct val="90000"/>
              </a:lnSpc>
            </a:pPr>
            <a:r>
              <a:rPr lang="en-US" altLang="zh-CN" sz="36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600" b="1" dirty="0">
                <a:solidFill>
                  <a:srgbClr val="A5A5A5"/>
                </a:solidFill>
                <a:latin typeface="Arial" panose="020B0604020202020204" pitchFamily="34" charset="0"/>
                <a:ea typeface="微软雅黑" panose="020B0503020204020204" pitchFamily="34" charset="-122"/>
                <a:sym typeface="Arial" panose="020B0604020202020204" pitchFamily="34" charset="0"/>
              </a:rPr>
              <a:t>设备设施管理</a:t>
            </a:r>
            <a:r>
              <a:rPr lang="zh-CN" altLang="en-US" sz="3600" b="1" dirty="0">
                <a:solidFill>
                  <a:srgbClr val="A5A5A5"/>
                </a:solidFill>
                <a:latin typeface="微软雅黑" panose="020B0503020204020204" pitchFamily="34" charset="-122"/>
                <a:ea typeface="微软雅黑" panose="020B0503020204020204" pitchFamily="34" charset="-122"/>
                <a:sym typeface="Calibri Light" panose="020F0302020204030204" pitchFamily="34" charset="0"/>
              </a:rPr>
              <a:t> </a:t>
            </a:r>
            <a:r>
              <a:rPr lang="en-US" altLang="zh-CN"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车辆相关</a:t>
            </a:r>
            <a:endPar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endParaRPr>
          </a:p>
        </p:txBody>
      </p:sp>
      <p:sp>
        <p:nvSpPr>
          <p:cNvPr id="26626" name="文本框 4"/>
          <p:cNvSpPr txBox="1"/>
          <p:nvPr/>
        </p:nvSpPr>
        <p:spPr>
          <a:xfrm>
            <a:off x="625475" y="925513"/>
            <a:ext cx="10941050" cy="952500"/>
          </a:xfrm>
          <a:prstGeom prst="rect">
            <a:avLst/>
          </a:prstGeom>
          <a:noFill/>
          <a:ln w="9525">
            <a:noFill/>
          </a:ln>
        </p:spPr>
        <p:txBody>
          <a:bodyPr wrap="square" anchor="t">
            <a:spAutoFit/>
          </a:bodyPr>
          <a:p>
            <a:r>
              <a:rPr lang="zh-CN" altLang="en-US" sz="2800">
                <a:latin typeface="Arial" panose="020B0604020202020204" pitchFamily="34" charset="0"/>
                <a:ea typeface="宋体" panose="02010600030101010101" pitchFamily="2" charset="-122"/>
              </a:rPr>
              <a:t>车辆管理除管理车辆信息外，还可以对车辆维修，保养，保险合同进行管理。</a:t>
            </a:r>
            <a:endParaRPr lang="zh-CN" altLang="en-US" sz="2800">
              <a:latin typeface="Arial" panose="020B0604020202020204" pitchFamily="34" charset="0"/>
              <a:ea typeface="宋体" panose="02010600030101010101" pitchFamily="2" charset="-122"/>
            </a:endParaRPr>
          </a:p>
        </p:txBody>
      </p:sp>
      <p:pic>
        <p:nvPicPr>
          <p:cNvPr id="26627" name="图片 -2147482542"/>
          <p:cNvPicPr>
            <a:picLocks noChangeAspect="1"/>
          </p:cNvPicPr>
          <p:nvPr/>
        </p:nvPicPr>
        <p:blipFill>
          <a:blip r:embed="rId1"/>
          <a:stretch>
            <a:fillRect/>
          </a:stretch>
        </p:blipFill>
        <p:spPr>
          <a:xfrm>
            <a:off x="625475" y="2082800"/>
            <a:ext cx="11166475" cy="4676775"/>
          </a:xfrm>
          <a:prstGeom prst="rect">
            <a:avLst/>
          </a:prstGeom>
          <a:noFill/>
          <a:ln w="9525">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49" name="标题 1"/>
          <p:cNvSpPr txBox="1"/>
          <p:nvPr/>
        </p:nvSpPr>
        <p:spPr>
          <a:xfrm>
            <a:off x="6859588" y="265113"/>
            <a:ext cx="5081587" cy="660400"/>
          </a:xfrm>
          <a:prstGeom prst="rect">
            <a:avLst/>
          </a:prstGeom>
          <a:noFill/>
          <a:ln w="9525">
            <a:noFill/>
          </a:ln>
        </p:spPr>
        <p:txBody>
          <a:bodyPr anchor="t"/>
          <a:p>
            <a:pPr>
              <a:lnSpc>
                <a:spcPct val="90000"/>
              </a:lnSpc>
            </a:pPr>
            <a:r>
              <a:rPr lang="en-US" altLang="zh-CN" sz="36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600" b="1" dirty="0">
                <a:solidFill>
                  <a:srgbClr val="A5A5A5"/>
                </a:solidFill>
                <a:latin typeface="Arial" panose="020B0604020202020204" pitchFamily="34" charset="0"/>
                <a:ea typeface="微软雅黑" panose="020B0503020204020204" pitchFamily="34" charset="-122"/>
                <a:sym typeface="Arial" panose="020B0604020202020204" pitchFamily="34" charset="0"/>
              </a:rPr>
              <a:t>设备设施管理</a:t>
            </a:r>
            <a:r>
              <a:rPr lang="zh-CN" altLang="en-US" sz="3600" b="1" dirty="0">
                <a:solidFill>
                  <a:srgbClr val="A5A5A5"/>
                </a:solidFill>
                <a:latin typeface="微软雅黑" panose="020B0503020204020204" pitchFamily="34" charset="-122"/>
                <a:ea typeface="微软雅黑" panose="020B0503020204020204" pitchFamily="34" charset="-122"/>
                <a:sym typeface="Calibri Light" panose="020F0302020204030204" pitchFamily="34" charset="0"/>
              </a:rPr>
              <a:t> </a:t>
            </a:r>
            <a:r>
              <a:rPr lang="en-US" altLang="zh-CN"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车辆维修</a:t>
            </a:r>
            <a:endPar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7650" name="图片 2"/>
          <p:cNvPicPr>
            <a:picLocks noChangeAspect="1"/>
          </p:cNvPicPr>
          <p:nvPr/>
        </p:nvPicPr>
        <p:blipFill>
          <a:blip r:embed="rId1"/>
          <a:srcRect l="14072" t="14828" r="14063" b="24753"/>
          <a:stretch>
            <a:fillRect/>
          </a:stretch>
        </p:blipFill>
        <p:spPr>
          <a:xfrm>
            <a:off x="720725" y="1276350"/>
            <a:ext cx="10996613" cy="4959350"/>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标题 1"/>
          <p:cNvSpPr txBox="1"/>
          <p:nvPr/>
        </p:nvSpPr>
        <p:spPr>
          <a:xfrm>
            <a:off x="6859588" y="265113"/>
            <a:ext cx="5081587" cy="660400"/>
          </a:xfrm>
          <a:prstGeom prst="rect">
            <a:avLst/>
          </a:prstGeom>
          <a:noFill/>
          <a:ln w="9525">
            <a:noFill/>
          </a:ln>
        </p:spPr>
        <p:txBody>
          <a:bodyPr anchor="t"/>
          <a:p>
            <a:pPr>
              <a:lnSpc>
                <a:spcPct val="90000"/>
              </a:lnSpc>
            </a:pPr>
            <a:r>
              <a:rPr lang="en-US" altLang="zh-CN" sz="36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600" b="1" dirty="0">
                <a:solidFill>
                  <a:srgbClr val="A5A5A5"/>
                </a:solidFill>
                <a:latin typeface="Arial" panose="020B0604020202020204" pitchFamily="34" charset="0"/>
                <a:ea typeface="微软雅黑" panose="020B0503020204020204" pitchFamily="34" charset="-122"/>
                <a:sym typeface="Arial" panose="020B0604020202020204" pitchFamily="34" charset="0"/>
              </a:rPr>
              <a:t>设备设施管理</a:t>
            </a:r>
            <a:r>
              <a:rPr lang="zh-CN" altLang="en-US" sz="3600" b="1" dirty="0">
                <a:solidFill>
                  <a:srgbClr val="A5A5A5"/>
                </a:solidFill>
                <a:latin typeface="微软雅黑" panose="020B0503020204020204" pitchFamily="34" charset="-122"/>
                <a:ea typeface="微软雅黑" panose="020B0503020204020204" pitchFamily="34" charset="-122"/>
                <a:sym typeface="Calibri Light" panose="020F0302020204030204" pitchFamily="34" charset="0"/>
              </a:rPr>
              <a:t> </a:t>
            </a:r>
            <a:r>
              <a:rPr lang="en-US" altLang="zh-CN"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车辆年检</a:t>
            </a:r>
            <a:endPar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8674" name="图片 1"/>
          <p:cNvPicPr>
            <a:picLocks noChangeAspect="1"/>
          </p:cNvPicPr>
          <p:nvPr/>
        </p:nvPicPr>
        <p:blipFill>
          <a:blip r:embed="rId1"/>
          <a:srcRect l="14180" t="13840" r="14322" b="23021"/>
          <a:stretch>
            <a:fillRect/>
          </a:stretch>
        </p:blipFill>
        <p:spPr>
          <a:xfrm>
            <a:off x="547688" y="1200150"/>
            <a:ext cx="11133137" cy="5392738"/>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标题 1"/>
          <p:cNvSpPr txBox="1"/>
          <p:nvPr/>
        </p:nvSpPr>
        <p:spPr>
          <a:xfrm>
            <a:off x="6859588" y="265113"/>
            <a:ext cx="5081587" cy="660400"/>
          </a:xfrm>
          <a:prstGeom prst="rect">
            <a:avLst/>
          </a:prstGeom>
          <a:noFill/>
          <a:ln w="9525">
            <a:noFill/>
          </a:ln>
        </p:spPr>
        <p:txBody>
          <a:bodyPr anchor="t"/>
          <a:p>
            <a:pPr>
              <a:lnSpc>
                <a:spcPct val="90000"/>
              </a:lnSpc>
            </a:pPr>
            <a:r>
              <a:rPr lang="en-US" altLang="zh-CN" sz="36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600" b="1" dirty="0">
                <a:solidFill>
                  <a:srgbClr val="A5A5A5"/>
                </a:solidFill>
                <a:latin typeface="Arial" panose="020B0604020202020204" pitchFamily="34" charset="0"/>
                <a:ea typeface="微软雅黑" panose="020B0503020204020204" pitchFamily="34" charset="-122"/>
                <a:sym typeface="Arial" panose="020B0604020202020204" pitchFamily="34" charset="0"/>
              </a:rPr>
              <a:t>设备设施管理</a:t>
            </a:r>
            <a:r>
              <a:rPr lang="zh-CN" altLang="en-US" sz="3600" b="1" dirty="0">
                <a:solidFill>
                  <a:srgbClr val="A5A5A5"/>
                </a:solidFill>
                <a:latin typeface="微软雅黑" panose="020B0503020204020204" pitchFamily="34" charset="-122"/>
                <a:ea typeface="微软雅黑" panose="020B0503020204020204" pitchFamily="34" charset="-122"/>
                <a:sym typeface="Calibri Light" panose="020F0302020204030204" pitchFamily="34" charset="0"/>
              </a:rPr>
              <a:t> </a:t>
            </a:r>
            <a:r>
              <a:rPr lang="en-US" altLang="zh-CN"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车辆保险</a:t>
            </a:r>
            <a:endPar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9698" name="图片 1"/>
          <p:cNvPicPr>
            <a:picLocks noChangeAspect="1"/>
          </p:cNvPicPr>
          <p:nvPr/>
        </p:nvPicPr>
        <p:blipFill>
          <a:blip r:embed="rId1"/>
          <a:srcRect l="13989" t="8862" r="14575" b="15273"/>
          <a:stretch>
            <a:fillRect/>
          </a:stretch>
        </p:blipFill>
        <p:spPr>
          <a:xfrm>
            <a:off x="290513" y="792163"/>
            <a:ext cx="11650662" cy="5861050"/>
          </a:xfrm>
          <a:prstGeom prst="rect">
            <a:avLst/>
          </a:prstGeom>
          <a:noFill/>
          <a:ln w="9525">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标题 1"/>
          <p:cNvSpPr txBox="1"/>
          <p:nvPr/>
        </p:nvSpPr>
        <p:spPr>
          <a:xfrm>
            <a:off x="6859588" y="265113"/>
            <a:ext cx="5081587" cy="660400"/>
          </a:xfrm>
          <a:prstGeom prst="rect">
            <a:avLst/>
          </a:prstGeom>
          <a:noFill/>
          <a:ln w="9525">
            <a:noFill/>
          </a:ln>
        </p:spPr>
        <p:txBody>
          <a:bodyPr anchor="t"/>
          <a:p>
            <a:pPr>
              <a:lnSpc>
                <a:spcPct val="90000"/>
              </a:lnSpc>
            </a:pPr>
            <a:r>
              <a:rPr lang="en-US" altLang="zh-CN" sz="36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600" b="1" dirty="0">
                <a:solidFill>
                  <a:srgbClr val="A5A5A5"/>
                </a:solidFill>
                <a:latin typeface="Arial" panose="020B0604020202020204" pitchFamily="34" charset="0"/>
                <a:ea typeface="微软雅黑" panose="020B0503020204020204" pitchFamily="34" charset="-122"/>
                <a:sym typeface="Arial" panose="020B0604020202020204" pitchFamily="34" charset="0"/>
              </a:rPr>
              <a:t>设备设施管理</a:t>
            </a:r>
            <a:r>
              <a:rPr lang="zh-CN" altLang="en-US" sz="3600" b="1" dirty="0">
                <a:solidFill>
                  <a:srgbClr val="A5A5A5"/>
                </a:solidFill>
                <a:latin typeface="微软雅黑" panose="020B0503020204020204" pitchFamily="34" charset="-122"/>
                <a:ea typeface="微软雅黑" panose="020B0503020204020204" pitchFamily="34" charset="-122"/>
                <a:sym typeface="Calibri Light" panose="020F0302020204030204" pitchFamily="34" charset="0"/>
              </a:rPr>
              <a:t> </a:t>
            </a:r>
            <a:r>
              <a:rPr lang="en-US" altLang="zh-CN"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车辆保养</a:t>
            </a:r>
            <a:endPar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0722" name="图片 1"/>
          <p:cNvPicPr>
            <a:picLocks noChangeAspect="1"/>
          </p:cNvPicPr>
          <p:nvPr/>
        </p:nvPicPr>
        <p:blipFill>
          <a:blip r:embed="rId1"/>
          <a:srcRect l="12422" t="8862" r="12555" b="15025"/>
          <a:stretch>
            <a:fillRect/>
          </a:stretch>
        </p:blipFill>
        <p:spPr>
          <a:xfrm>
            <a:off x="333375" y="893763"/>
            <a:ext cx="11607800" cy="5549900"/>
          </a:xfrm>
          <a:prstGeom prst="rect">
            <a:avLst/>
          </a:prstGeom>
          <a:noFill/>
          <a:ln w="9525">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标题 1"/>
          <p:cNvSpPr txBox="1"/>
          <p:nvPr/>
        </p:nvSpPr>
        <p:spPr>
          <a:xfrm>
            <a:off x="6859588" y="265113"/>
            <a:ext cx="5081587" cy="660400"/>
          </a:xfrm>
          <a:prstGeom prst="rect">
            <a:avLst/>
          </a:prstGeom>
          <a:noFill/>
          <a:ln w="9525">
            <a:noFill/>
          </a:ln>
        </p:spPr>
        <p:txBody>
          <a:bodyPr anchor="t"/>
          <a:p>
            <a:pPr>
              <a:lnSpc>
                <a:spcPct val="90000"/>
              </a:lnSpc>
            </a:pPr>
            <a:r>
              <a:rPr lang="en-US" altLang="zh-CN" sz="36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600" b="1" dirty="0">
                <a:solidFill>
                  <a:srgbClr val="A5A5A5"/>
                </a:solidFill>
                <a:latin typeface="Arial" panose="020B0604020202020204" pitchFamily="34" charset="0"/>
                <a:ea typeface="微软雅黑" panose="020B0503020204020204" pitchFamily="34" charset="-122"/>
                <a:sym typeface="Arial" panose="020B0604020202020204" pitchFamily="34" charset="0"/>
              </a:rPr>
              <a:t>设备设施管理</a:t>
            </a:r>
            <a:r>
              <a:rPr lang="zh-CN" altLang="en-US" sz="3600" b="1" dirty="0">
                <a:solidFill>
                  <a:srgbClr val="A5A5A5"/>
                </a:solidFill>
                <a:latin typeface="微软雅黑" panose="020B0503020204020204" pitchFamily="34" charset="-122"/>
                <a:ea typeface="微软雅黑" panose="020B0503020204020204" pitchFamily="34" charset="-122"/>
                <a:sym typeface="Calibri Light" panose="020F0302020204030204" pitchFamily="34" charset="0"/>
              </a:rPr>
              <a:t> </a:t>
            </a:r>
            <a:r>
              <a:rPr lang="en-US" altLang="zh-CN"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车辆投保</a:t>
            </a:r>
            <a:endPar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1746" name="图片 2"/>
          <p:cNvPicPr>
            <a:picLocks noChangeAspect="1"/>
          </p:cNvPicPr>
          <p:nvPr/>
        </p:nvPicPr>
        <p:blipFill>
          <a:blip r:embed="rId1"/>
          <a:srcRect l="14214" t="8626" r="14346" b="15262"/>
          <a:stretch>
            <a:fillRect/>
          </a:stretch>
        </p:blipFill>
        <p:spPr>
          <a:xfrm>
            <a:off x="450850" y="879475"/>
            <a:ext cx="11376025" cy="5621338"/>
          </a:xfrm>
          <a:prstGeom prst="rect">
            <a:avLst/>
          </a:prstGeom>
          <a:noFill/>
          <a:ln w="9525">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69" name="标题 1"/>
          <p:cNvSpPr txBox="1"/>
          <p:nvPr/>
        </p:nvSpPr>
        <p:spPr>
          <a:xfrm>
            <a:off x="6859588" y="265113"/>
            <a:ext cx="5081587" cy="660400"/>
          </a:xfrm>
          <a:prstGeom prst="rect">
            <a:avLst/>
          </a:prstGeom>
          <a:noFill/>
          <a:ln w="9525">
            <a:noFill/>
          </a:ln>
        </p:spPr>
        <p:txBody>
          <a:bodyPr anchor="t"/>
          <a:p>
            <a:pPr>
              <a:lnSpc>
                <a:spcPct val="90000"/>
              </a:lnSpc>
            </a:pPr>
            <a:r>
              <a:rPr lang="en-US" altLang="zh-CN" sz="36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600" b="1" dirty="0">
                <a:solidFill>
                  <a:srgbClr val="A5A5A5"/>
                </a:solidFill>
                <a:latin typeface="Arial" panose="020B0604020202020204" pitchFamily="34" charset="0"/>
                <a:ea typeface="微软雅黑" panose="020B0503020204020204" pitchFamily="34" charset="-122"/>
                <a:sym typeface="Arial" panose="020B0604020202020204" pitchFamily="34" charset="0"/>
              </a:rPr>
              <a:t>设备设施管理</a:t>
            </a:r>
            <a:r>
              <a:rPr lang="zh-CN" altLang="en-US" sz="3600" b="1" dirty="0">
                <a:solidFill>
                  <a:srgbClr val="A5A5A5"/>
                </a:solidFill>
                <a:latin typeface="微软雅黑" panose="020B0503020204020204" pitchFamily="34" charset="-122"/>
                <a:ea typeface="微软雅黑" panose="020B0503020204020204" pitchFamily="34" charset="-122"/>
                <a:sym typeface="Calibri Light" panose="020F0302020204030204" pitchFamily="34" charset="0"/>
              </a:rPr>
              <a:t> </a:t>
            </a:r>
            <a:r>
              <a:rPr lang="en-US" altLang="zh-CN"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加油填报</a:t>
            </a:r>
            <a:endPar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2770" name="图片 2"/>
          <p:cNvPicPr>
            <a:picLocks noChangeAspect="1"/>
          </p:cNvPicPr>
          <p:nvPr/>
        </p:nvPicPr>
        <p:blipFill>
          <a:blip r:embed="rId1"/>
          <a:srcRect l="14214" t="2710" r="14346" b="5101"/>
          <a:stretch>
            <a:fillRect/>
          </a:stretch>
        </p:blipFill>
        <p:spPr>
          <a:xfrm>
            <a:off x="349250" y="925513"/>
            <a:ext cx="11591925" cy="5681662"/>
          </a:xfrm>
          <a:prstGeom prst="rect">
            <a:avLst/>
          </a:prstGeom>
          <a:noFill/>
          <a:ln w="9525">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标题 1"/>
          <p:cNvSpPr txBox="1"/>
          <p:nvPr/>
        </p:nvSpPr>
        <p:spPr>
          <a:xfrm>
            <a:off x="6811963" y="271463"/>
            <a:ext cx="5113337" cy="669925"/>
          </a:xfrm>
          <a:prstGeom prst="rect">
            <a:avLst/>
          </a:prstGeom>
          <a:noFill/>
          <a:ln w="9525">
            <a:noFill/>
          </a:ln>
        </p:spPr>
        <p:txBody>
          <a:bodyPr anchor="t"/>
          <a:p>
            <a:pPr>
              <a:lnSpc>
                <a:spcPct val="90000"/>
              </a:lnSpc>
            </a:pPr>
            <a:r>
              <a:rPr lang="en-US" altLang="zh-CN" sz="36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600" b="1" dirty="0">
                <a:solidFill>
                  <a:srgbClr val="A5A5A5"/>
                </a:solidFill>
                <a:latin typeface="Arial" panose="020B0604020202020204" pitchFamily="34" charset="0"/>
                <a:ea typeface="微软雅黑" panose="020B0503020204020204" pitchFamily="34" charset="-122"/>
                <a:sym typeface="Arial" panose="020B0604020202020204" pitchFamily="34" charset="0"/>
              </a:rPr>
              <a:t>设备设施管理</a:t>
            </a:r>
            <a:r>
              <a:rPr lang="zh-CN" altLang="en-US" sz="3600" b="1" dirty="0">
                <a:solidFill>
                  <a:srgbClr val="A5A5A5"/>
                </a:solidFill>
                <a:latin typeface="微软雅黑" panose="020B0503020204020204" pitchFamily="34" charset="-122"/>
                <a:ea typeface="微软雅黑" panose="020B0503020204020204" pitchFamily="34" charset="-122"/>
                <a:sym typeface="Calibri Light" panose="020F0302020204030204" pitchFamily="34" charset="0"/>
              </a:rPr>
              <a:t> </a:t>
            </a:r>
            <a:r>
              <a:rPr lang="en-US" altLang="zh-CN"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环卫设备</a:t>
            </a:r>
            <a:endPar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endParaRPr>
          </a:p>
        </p:txBody>
      </p:sp>
      <p:sp>
        <p:nvSpPr>
          <p:cNvPr id="33794" name="文本框 4"/>
          <p:cNvSpPr txBox="1"/>
          <p:nvPr/>
        </p:nvSpPr>
        <p:spPr>
          <a:xfrm>
            <a:off x="822325" y="1031875"/>
            <a:ext cx="10955338" cy="522288"/>
          </a:xfrm>
          <a:prstGeom prst="rect">
            <a:avLst/>
          </a:prstGeom>
          <a:noFill/>
          <a:ln w="9525">
            <a:noFill/>
          </a:ln>
        </p:spPr>
        <p:txBody>
          <a:bodyPr wrap="square" anchor="t">
            <a:spAutoFit/>
          </a:bodyPr>
          <a:p>
            <a:r>
              <a:rPr lang="zh-CN" altLang="en-US" sz="2800">
                <a:latin typeface="Arial" panose="020B0604020202020204" pitchFamily="34" charset="0"/>
                <a:ea typeface="宋体" panose="02010600030101010101" pitchFamily="2" charset="-122"/>
              </a:rPr>
              <a:t>环卫设备可管理车载智能终端，人员设备，各种智能传感器设备等；</a:t>
            </a:r>
            <a:endParaRPr lang="zh-CN" altLang="en-US" sz="2800">
              <a:latin typeface="Arial" panose="020B0604020202020204" pitchFamily="34" charset="0"/>
              <a:ea typeface="宋体" panose="02010600030101010101" pitchFamily="2" charset="-122"/>
            </a:endParaRPr>
          </a:p>
        </p:txBody>
      </p:sp>
      <p:pic>
        <p:nvPicPr>
          <p:cNvPr id="33795" name="图片 -2147482541"/>
          <p:cNvPicPr>
            <a:picLocks noChangeAspect="1"/>
          </p:cNvPicPr>
          <p:nvPr/>
        </p:nvPicPr>
        <p:blipFill>
          <a:blip r:embed="rId1"/>
          <a:stretch>
            <a:fillRect/>
          </a:stretch>
        </p:blipFill>
        <p:spPr>
          <a:xfrm>
            <a:off x="823913" y="1670050"/>
            <a:ext cx="10723562" cy="4889500"/>
          </a:xfrm>
          <a:prstGeom prst="rect">
            <a:avLst/>
          </a:prstGeom>
          <a:noFill/>
          <a:ln w="9525">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7" name="标题 1"/>
          <p:cNvSpPr txBox="1"/>
          <p:nvPr/>
        </p:nvSpPr>
        <p:spPr>
          <a:xfrm>
            <a:off x="8307388" y="265113"/>
            <a:ext cx="3633787" cy="715962"/>
          </a:xfrm>
          <a:prstGeom prst="rect">
            <a:avLst/>
          </a:prstGeom>
          <a:noFill/>
          <a:ln w="9525">
            <a:noFill/>
          </a:ln>
        </p:spPr>
        <p:txBody>
          <a:bodyPr anchor="t"/>
          <a:p>
            <a:pPr>
              <a:lnSpc>
                <a:spcPct val="90000"/>
              </a:lnSpc>
            </a:pPr>
            <a:r>
              <a:rPr lang="zh-CN" altLang="en-US" sz="3600" b="1" dirty="0">
                <a:solidFill>
                  <a:srgbClr val="A5A5A5"/>
                </a:solidFill>
                <a:latin typeface="微软雅黑" panose="020B0503020204020204" pitchFamily="34" charset="-122"/>
                <a:ea typeface="微软雅黑" panose="020B0503020204020204" pitchFamily="34" charset="-122"/>
                <a:sym typeface="Calibri Light" panose="020F0302020204030204" pitchFamily="34" charset="0"/>
              </a:rPr>
              <a:t>人员管理 </a:t>
            </a:r>
            <a:r>
              <a:rPr lang="en-US" altLang="zh-CN"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综合</a:t>
            </a:r>
            <a:endPar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endParaRPr>
          </a:p>
        </p:txBody>
      </p:sp>
      <p:sp>
        <p:nvSpPr>
          <p:cNvPr id="34818" name="文本框 4"/>
          <p:cNvSpPr txBox="1"/>
          <p:nvPr/>
        </p:nvSpPr>
        <p:spPr>
          <a:xfrm>
            <a:off x="609600" y="981075"/>
            <a:ext cx="10956925" cy="954088"/>
          </a:xfrm>
          <a:prstGeom prst="rect">
            <a:avLst/>
          </a:prstGeom>
          <a:noFill/>
          <a:ln w="9525">
            <a:noFill/>
          </a:ln>
        </p:spPr>
        <p:txBody>
          <a:bodyPr wrap="square" anchor="t">
            <a:spAutoFit/>
          </a:bodyPr>
          <a:p>
            <a:r>
              <a:rPr lang="zh-CN" altLang="en-US" sz="2800">
                <a:latin typeface="Arial" panose="020B0604020202020204" pitchFamily="34" charset="0"/>
                <a:ea typeface="宋体" panose="02010600030101010101" pitchFamily="2" charset="-122"/>
              </a:rPr>
              <a:t>可对所有环卫人员信息进行管理，登记，修改，删除以及统计。</a:t>
            </a:r>
            <a:endParaRPr lang="zh-CN" altLang="en-US" sz="2800">
              <a:latin typeface="Arial" panose="020B0604020202020204" pitchFamily="34" charset="0"/>
              <a:ea typeface="宋体" panose="02010600030101010101" pitchFamily="2" charset="-122"/>
            </a:endParaRPr>
          </a:p>
          <a:p>
            <a:pPr>
              <a:buFont typeface="Wingdings" panose="05000000000000000000" charset="0"/>
              <a:buNone/>
            </a:pPr>
            <a:r>
              <a:rPr lang="en-US" altLang="zh-CN" sz="2800">
                <a:latin typeface="Arial" panose="020B0604020202020204" pitchFamily="34" charset="0"/>
                <a:ea typeface="宋体" panose="02010600030101010101" pitchFamily="2" charset="-122"/>
              </a:rPr>
              <a:t>	</a:t>
            </a:r>
            <a:endParaRPr lang="zh-CN" altLang="en-US" sz="2800">
              <a:latin typeface="Arial" panose="020B0604020202020204" pitchFamily="34" charset="0"/>
              <a:ea typeface="宋体" panose="02010600030101010101" pitchFamily="2" charset="-122"/>
            </a:endParaRPr>
          </a:p>
        </p:txBody>
      </p:sp>
      <p:pic>
        <p:nvPicPr>
          <p:cNvPr id="34819" name="图片 -2147482538" descr="UC截图20180910135409"/>
          <p:cNvPicPr>
            <a:picLocks noChangeAspect="1"/>
          </p:cNvPicPr>
          <p:nvPr/>
        </p:nvPicPr>
        <p:blipFill>
          <a:blip r:embed="rId1"/>
          <a:stretch>
            <a:fillRect/>
          </a:stretch>
        </p:blipFill>
        <p:spPr>
          <a:xfrm>
            <a:off x="752475" y="1717675"/>
            <a:ext cx="10947400" cy="4629150"/>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标题 1"/>
          <p:cNvSpPr txBox="1"/>
          <p:nvPr/>
        </p:nvSpPr>
        <p:spPr>
          <a:xfrm>
            <a:off x="8537575" y="158750"/>
            <a:ext cx="3387725" cy="1143000"/>
          </a:xfrm>
          <a:prstGeom prst="rect">
            <a:avLst/>
          </a:prstGeom>
          <a:noFill/>
          <a:ln w="9525">
            <a:noFill/>
          </a:ln>
        </p:spPr>
        <p:txBody>
          <a:bodyPr anchor="t"/>
          <a:p>
            <a:pPr>
              <a:lnSpc>
                <a:spcPct val="90000"/>
              </a:lnSpc>
            </a:pPr>
            <a:r>
              <a:rPr lang="zh-CN" altLang="en-US" sz="3600" b="1" dirty="0">
                <a:solidFill>
                  <a:srgbClr val="A5A5A5"/>
                </a:solidFill>
                <a:latin typeface="微软雅黑" panose="020B0503020204020204" pitchFamily="34" charset="-122"/>
                <a:ea typeface="微软雅黑" panose="020B0503020204020204" pitchFamily="34" charset="-122"/>
                <a:sym typeface="Calibri Light" panose="020F0302020204030204" pitchFamily="34" charset="0"/>
              </a:rPr>
              <a:t>人员管理 </a:t>
            </a:r>
            <a:r>
              <a:rPr lang="en-US" altLang="zh-CN"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录入</a:t>
            </a:r>
            <a:endPar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5842" name="图片 1"/>
          <p:cNvPicPr>
            <a:picLocks noChangeAspect="1"/>
          </p:cNvPicPr>
          <p:nvPr/>
        </p:nvPicPr>
        <p:blipFill>
          <a:blip r:embed="rId1"/>
          <a:srcRect l="12309" t="2196" r="12296" b="4936"/>
          <a:stretch>
            <a:fillRect/>
          </a:stretch>
        </p:blipFill>
        <p:spPr>
          <a:xfrm>
            <a:off x="536575" y="971550"/>
            <a:ext cx="11120438" cy="5646738"/>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7169" name="组合 2"/>
          <p:cNvGrpSpPr/>
          <p:nvPr/>
        </p:nvGrpSpPr>
        <p:grpSpPr>
          <a:xfrm>
            <a:off x="469900" y="5676900"/>
            <a:ext cx="2638425" cy="831850"/>
            <a:chOff x="0" y="0"/>
            <a:chExt cx="2639488" cy="830997"/>
          </a:xfrm>
        </p:grpSpPr>
        <p:sp>
          <p:nvSpPr>
            <p:cNvPr id="7170" name="文本框 3"/>
            <p:cNvSpPr/>
            <p:nvPr/>
          </p:nvSpPr>
          <p:spPr>
            <a:xfrm>
              <a:off x="0" y="0"/>
              <a:ext cx="1199344" cy="830997"/>
            </a:xfrm>
            <a:prstGeom prst="rect">
              <a:avLst/>
            </a:prstGeom>
            <a:noFill/>
            <a:ln w="9525">
              <a:noFill/>
            </a:ln>
          </p:spPr>
          <p:txBody>
            <a:bodyPr anchor="t">
              <a:spAutoFit/>
            </a:bodyPr>
            <a:p>
              <a:endParaRPr lang="zh-CN" altLang="en-US" sz="4800" i="1" dirty="0">
                <a:solidFill>
                  <a:srgbClr val="4D8FB7"/>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71" name="文本框 4"/>
            <p:cNvSpPr/>
            <p:nvPr/>
          </p:nvSpPr>
          <p:spPr>
            <a:xfrm>
              <a:off x="599672" y="123110"/>
              <a:ext cx="2039816" cy="368953"/>
            </a:xfrm>
            <a:prstGeom prst="rect">
              <a:avLst/>
            </a:prstGeom>
            <a:noFill/>
            <a:ln w="9525">
              <a:noFill/>
            </a:ln>
          </p:spPr>
          <p:txBody>
            <a:bodyPr anchor="t">
              <a:spAutoFit/>
            </a:bodyPr>
            <a:p>
              <a:endParaRPr lang="en-US" altLang="zh-CN" dirty="0">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7172" name="标题 1"/>
          <p:cNvSpPr txBox="1"/>
          <p:nvPr/>
        </p:nvSpPr>
        <p:spPr>
          <a:xfrm>
            <a:off x="6827838" y="265113"/>
            <a:ext cx="5113337" cy="1143000"/>
          </a:xfrm>
          <a:prstGeom prst="rect">
            <a:avLst/>
          </a:prstGeom>
          <a:noFill/>
          <a:ln w="9525">
            <a:noFill/>
          </a:ln>
        </p:spPr>
        <p:txBody>
          <a:bodyPr anchor="t"/>
          <a:p>
            <a:pPr>
              <a:lnSpc>
                <a:spcPct val="90000"/>
              </a:lnSpc>
            </a:pPr>
            <a:r>
              <a:rPr lang="zh-CN" altLang="en-US" sz="3600" b="1" dirty="0">
                <a:solidFill>
                  <a:srgbClr val="A5A5A5"/>
                </a:solidFill>
                <a:latin typeface="微软雅黑" panose="020B0503020204020204" pitchFamily="34" charset="-122"/>
                <a:ea typeface="微软雅黑" panose="020B0503020204020204" pitchFamily="34" charset="-122"/>
                <a:sym typeface="Calibri Light" panose="020F0302020204030204" pitchFamily="34" charset="0"/>
              </a:rPr>
              <a:t>环卫云平台 </a:t>
            </a:r>
            <a:r>
              <a:rPr lang="en-US" altLang="zh-CN"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简介</a:t>
            </a:r>
            <a:endPar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endParaRPr>
          </a:p>
        </p:txBody>
      </p:sp>
      <p:pic>
        <p:nvPicPr>
          <p:cNvPr id="7173" name="图片 -2147482523" descr="111"/>
          <p:cNvPicPr>
            <a:picLocks noChangeAspect="1"/>
          </p:cNvPicPr>
          <p:nvPr/>
        </p:nvPicPr>
        <p:blipFill>
          <a:blip r:embed="rId1"/>
          <a:srcRect l="4230" t="5833" r="7556" b="5992"/>
          <a:stretch>
            <a:fillRect/>
          </a:stretch>
        </p:blipFill>
        <p:spPr>
          <a:xfrm>
            <a:off x="469900" y="749300"/>
            <a:ext cx="11471275" cy="5746750"/>
          </a:xfrm>
          <a:prstGeom prst="rect">
            <a:avLst/>
          </a:prstGeom>
          <a:noFill/>
          <a:ln w="9525">
            <a:noFill/>
          </a:ln>
        </p:spPr>
      </p:pic>
    </p:spTree>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标题 1"/>
          <p:cNvSpPr txBox="1"/>
          <p:nvPr/>
        </p:nvSpPr>
        <p:spPr>
          <a:xfrm>
            <a:off x="6827838" y="265113"/>
            <a:ext cx="5113337" cy="747712"/>
          </a:xfrm>
          <a:prstGeom prst="rect">
            <a:avLst/>
          </a:prstGeom>
          <a:noFill/>
          <a:ln w="9525">
            <a:noFill/>
          </a:ln>
        </p:spPr>
        <p:txBody>
          <a:bodyPr anchor="t"/>
          <a:p>
            <a:pPr>
              <a:lnSpc>
                <a:spcPct val="90000"/>
              </a:lnSpc>
            </a:pPr>
            <a:r>
              <a:rPr lang="zh-CN" altLang="en-US" sz="3600" b="1" dirty="0">
                <a:solidFill>
                  <a:srgbClr val="A5A5A5"/>
                </a:solidFill>
                <a:latin typeface="微软雅黑" panose="020B0503020204020204" pitchFamily="34" charset="-122"/>
                <a:ea typeface="微软雅黑" panose="020B0503020204020204" pitchFamily="34" charset="-122"/>
                <a:sym typeface="Calibri Light" panose="020F0302020204030204" pitchFamily="34" charset="0"/>
              </a:rPr>
              <a:t>环卫事件管理 </a:t>
            </a:r>
            <a:r>
              <a:rPr lang="en-US" altLang="zh-CN"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上报处理</a:t>
            </a:r>
            <a:endPar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endParaRPr>
          </a:p>
        </p:txBody>
      </p:sp>
      <p:sp>
        <p:nvSpPr>
          <p:cNvPr id="36866" name="文本框 4"/>
          <p:cNvSpPr txBox="1"/>
          <p:nvPr/>
        </p:nvSpPr>
        <p:spPr>
          <a:xfrm>
            <a:off x="625475" y="1012825"/>
            <a:ext cx="2794000" cy="3968750"/>
          </a:xfrm>
          <a:prstGeom prst="rect">
            <a:avLst/>
          </a:prstGeom>
          <a:noFill/>
          <a:ln w="9525">
            <a:noFill/>
          </a:ln>
        </p:spPr>
        <p:txBody>
          <a:bodyPr wrap="square" anchor="t">
            <a:spAutoFit/>
          </a:bodyPr>
          <a:p>
            <a:r>
              <a:rPr lang="zh-CN" altLang="en-US" sz="2800">
                <a:latin typeface="Arial" panose="020B0604020202020204" pitchFamily="34" charset="0"/>
                <a:ea typeface="宋体" panose="02010600030101010101" pitchFamily="2" charset="-122"/>
              </a:rPr>
              <a:t>可以使用环卫云助手APP，上报环卫事件给平台，能指派责任人和处理人，对该环卫事情进行跟踪处理。</a:t>
            </a:r>
            <a:endParaRPr lang="zh-CN" altLang="en-US" sz="2800">
              <a:latin typeface="Arial" panose="020B0604020202020204" pitchFamily="34" charset="0"/>
              <a:ea typeface="宋体" panose="02010600030101010101" pitchFamily="2" charset="-122"/>
            </a:endParaRPr>
          </a:p>
          <a:p>
            <a:pPr>
              <a:buFont typeface="Wingdings" panose="05000000000000000000" charset="0"/>
              <a:buNone/>
            </a:pPr>
            <a:r>
              <a:rPr lang="en-US" altLang="zh-CN" sz="2800">
                <a:latin typeface="Arial" panose="020B0604020202020204" pitchFamily="34" charset="0"/>
                <a:ea typeface="宋体" panose="02010600030101010101" pitchFamily="2" charset="-122"/>
              </a:rPr>
              <a:t>	</a:t>
            </a:r>
            <a:endParaRPr lang="zh-CN" altLang="en-US" sz="2800">
              <a:latin typeface="Arial" panose="020B0604020202020204" pitchFamily="34" charset="0"/>
              <a:ea typeface="宋体" panose="02010600030101010101" pitchFamily="2" charset="-122"/>
            </a:endParaRPr>
          </a:p>
          <a:p>
            <a:endParaRPr lang="zh-CN" altLang="en-US" sz="2800">
              <a:latin typeface="Arial" panose="020B0604020202020204" pitchFamily="34" charset="0"/>
              <a:ea typeface="宋体" panose="02010600030101010101" pitchFamily="2" charset="-122"/>
            </a:endParaRPr>
          </a:p>
        </p:txBody>
      </p:sp>
      <p:pic>
        <p:nvPicPr>
          <p:cNvPr id="36867" name="图片 -2147482533" descr="Screenshot_2018-09-10-14-43-00"/>
          <p:cNvPicPr>
            <a:picLocks noChangeAspect="1"/>
          </p:cNvPicPr>
          <p:nvPr/>
        </p:nvPicPr>
        <p:blipFill>
          <a:blip r:embed="rId1"/>
          <a:stretch>
            <a:fillRect/>
          </a:stretch>
        </p:blipFill>
        <p:spPr>
          <a:xfrm>
            <a:off x="4057650" y="903288"/>
            <a:ext cx="5113338" cy="5475287"/>
          </a:xfrm>
          <a:prstGeom prst="rect">
            <a:avLst/>
          </a:prstGeom>
          <a:noFill/>
          <a:ln w="9525">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标题 1"/>
          <p:cNvSpPr txBox="1"/>
          <p:nvPr/>
        </p:nvSpPr>
        <p:spPr>
          <a:xfrm>
            <a:off x="6827838" y="265113"/>
            <a:ext cx="5113337" cy="1143000"/>
          </a:xfrm>
          <a:prstGeom prst="rect">
            <a:avLst/>
          </a:prstGeom>
          <a:noFill/>
          <a:ln w="9525">
            <a:noFill/>
          </a:ln>
        </p:spPr>
        <p:txBody>
          <a:bodyPr anchor="t"/>
          <a:p>
            <a:pPr>
              <a:lnSpc>
                <a:spcPct val="90000"/>
              </a:lnSpc>
            </a:pPr>
            <a:r>
              <a:rPr lang="zh-CN" altLang="en-US" sz="3600" b="1" dirty="0">
                <a:solidFill>
                  <a:srgbClr val="A5A5A5"/>
                </a:solidFill>
                <a:latin typeface="微软雅黑" panose="020B0503020204020204" pitchFamily="34" charset="-122"/>
                <a:ea typeface="微软雅黑" panose="020B0503020204020204" pitchFamily="34" charset="-122"/>
                <a:sym typeface="Calibri Light" panose="020F0302020204030204" pitchFamily="34" charset="0"/>
              </a:rPr>
              <a:t>作业规划 </a:t>
            </a:r>
            <a:r>
              <a:rPr lang="en-US" altLang="zh-CN"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主要功能</a:t>
            </a:r>
            <a:endPar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endParaRPr>
          </a:p>
        </p:txBody>
      </p:sp>
      <p:sp>
        <p:nvSpPr>
          <p:cNvPr id="36866" name="文本框 4"/>
          <p:cNvSpPr txBox="1"/>
          <p:nvPr/>
        </p:nvSpPr>
        <p:spPr>
          <a:xfrm>
            <a:off x="625475" y="925513"/>
            <a:ext cx="10483850" cy="3108325"/>
          </a:xfrm>
          <a:prstGeom prst="rect">
            <a:avLst/>
          </a:prstGeom>
          <a:noFill/>
          <a:ln w="9525">
            <a:noFill/>
          </a:ln>
        </p:spPr>
        <p:txBody>
          <a:bodyPr wrap="square" anchor="t">
            <a:spAutoFit/>
          </a:bodyPr>
          <a:p>
            <a:r>
              <a:rPr lang="en-US" altLang="zh-CN" sz="2800" noProof="1">
                <a:latin typeface="Arial" panose="020B0604020202020204" pitchFamily="34" charset="0"/>
                <a:ea typeface="宋体" panose="02010600030101010101" pitchFamily="2" charset="-122"/>
                <a:cs typeface="+mn-cs"/>
              </a:rPr>
              <a:t>	</a:t>
            </a:r>
            <a:r>
              <a:rPr lang="zh-CN" altLang="en-US" sz="2800" noProof="1">
                <a:latin typeface="Arial" panose="020B0604020202020204" pitchFamily="34" charset="0"/>
                <a:ea typeface="宋体" panose="02010600030101010101" pitchFamily="2" charset="-122"/>
                <a:cs typeface="+mn-cs"/>
              </a:rPr>
              <a:t>作业规划指的是对环卫作业进行规划，排班等功能。可以规定作业路线，作业区域并且指定相关的人员或者车辆在指定时间进行作业。</a:t>
            </a:r>
            <a:endParaRPr lang="zh-CN" altLang="en-US" sz="2800" noProof="1">
              <a:latin typeface="Arial" panose="020B0604020202020204" pitchFamily="34" charset="0"/>
              <a:ea typeface="宋体" panose="02010600030101010101" pitchFamily="2" charset="-122"/>
            </a:endParaRPr>
          </a:p>
          <a:p>
            <a:r>
              <a:rPr lang="en-US" altLang="zh-CN" sz="2800" noProof="1">
                <a:latin typeface="Arial" panose="020B0604020202020204" pitchFamily="34" charset="0"/>
                <a:ea typeface="宋体" panose="02010600030101010101" pitchFamily="2" charset="-122"/>
                <a:cs typeface="+mn-cs"/>
              </a:rPr>
              <a:t>	</a:t>
            </a:r>
            <a:r>
              <a:rPr lang="zh-CN" altLang="en-US" sz="2800" noProof="1">
                <a:latin typeface="Arial" panose="020B0604020202020204" pitchFamily="34" charset="0"/>
                <a:ea typeface="宋体" panose="02010600030101010101" pitchFamily="2" charset="-122"/>
                <a:cs typeface="+mn-cs"/>
              </a:rPr>
              <a:t>主要包括以下三个方面：</a:t>
            </a:r>
            <a:endParaRPr lang="zh-CN" altLang="en-US" sz="2800" noProof="1">
              <a:latin typeface="Arial" panose="020B0604020202020204" pitchFamily="34" charset="0"/>
              <a:ea typeface="宋体" panose="02010600030101010101" pitchFamily="2" charset="-122"/>
            </a:endParaRPr>
          </a:p>
          <a:p>
            <a:pPr marL="457200" indent="-457200">
              <a:buFont typeface="Arial" panose="020B0604020202020204" pitchFamily="34" charset="0"/>
              <a:buChar char="•"/>
            </a:pPr>
            <a:r>
              <a:rPr lang="en-US" altLang="zh-CN" sz="2800" noProof="1">
                <a:latin typeface="Arial" panose="020B0604020202020204" pitchFamily="34" charset="0"/>
                <a:ea typeface="宋体" panose="02010600030101010101" pitchFamily="2" charset="-122"/>
                <a:cs typeface="+mn-cs"/>
              </a:rPr>
              <a:t>	</a:t>
            </a:r>
            <a:r>
              <a:rPr lang="zh-CN" altLang="en-US" sz="2800" noProof="1">
                <a:latin typeface="Arial" panose="020B0604020202020204" pitchFamily="34" charset="0"/>
                <a:ea typeface="宋体" panose="02010600030101010101" pitchFamily="2" charset="-122"/>
                <a:cs typeface="+mn-cs"/>
                <a:sym typeface="+mn-ea"/>
              </a:rPr>
              <a:t>人工保洁规划</a:t>
            </a:r>
            <a:endParaRPr lang="zh-CN" altLang="en-US" sz="2800" noProof="1">
              <a:latin typeface="Arial" panose="020B0604020202020204" pitchFamily="34" charset="0"/>
              <a:ea typeface="宋体" panose="02010600030101010101" pitchFamily="2" charset="-122"/>
            </a:endParaRPr>
          </a:p>
          <a:p>
            <a:pPr marL="457200" indent="-457200">
              <a:buFont typeface="Arial" panose="020B0604020202020204" pitchFamily="34" charset="0"/>
              <a:buChar char="•"/>
            </a:pPr>
            <a:r>
              <a:rPr lang="en-US" altLang="zh-CN" sz="2800" noProof="1">
                <a:latin typeface="Arial" panose="020B0604020202020204" pitchFamily="34" charset="0"/>
                <a:ea typeface="宋体" panose="02010600030101010101" pitchFamily="2" charset="-122"/>
                <a:cs typeface="+mn-cs"/>
                <a:sym typeface="+mn-ea"/>
              </a:rPr>
              <a:t>	</a:t>
            </a:r>
            <a:r>
              <a:rPr lang="zh-CN" altLang="en-US" sz="2800" noProof="1">
                <a:latin typeface="Arial" panose="020B0604020202020204" pitchFamily="34" charset="0"/>
                <a:ea typeface="宋体" panose="02010600030101010101" pitchFamily="2" charset="-122"/>
                <a:cs typeface="+mn-cs"/>
                <a:sym typeface="+mn-ea"/>
              </a:rPr>
              <a:t>机械保洁</a:t>
            </a:r>
            <a:endParaRPr lang="zh-CN" altLang="en-US" sz="2800" noProof="1">
              <a:latin typeface="Arial" panose="020B0604020202020204" pitchFamily="34" charset="0"/>
              <a:ea typeface="宋体" panose="02010600030101010101" pitchFamily="2" charset="-122"/>
            </a:endParaRPr>
          </a:p>
          <a:p>
            <a:pPr marL="457200" indent="-457200">
              <a:buFont typeface="Arial" panose="020B0604020202020204" pitchFamily="34" charset="0"/>
              <a:buChar char="•"/>
            </a:pPr>
            <a:r>
              <a:rPr lang="en-US" altLang="zh-CN" sz="2800" noProof="1">
                <a:latin typeface="Arial" panose="020B0604020202020204" pitchFamily="34" charset="0"/>
                <a:ea typeface="宋体" panose="02010600030101010101" pitchFamily="2" charset="-122"/>
                <a:cs typeface="+mn-cs"/>
                <a:sym typeface="+mn-ea"/>
              </a:rPr>
              <a:t>	</a:t>
            </a:r>
            <a:r>
              <a:rPr lang="zh-CN" altLang="en-US" sz="2800" noProof="1">
                <a:latin typeface="Arial" panose="020B0604020202020204" pitchFamily="34" charset="0"/>
                <a:ea typeface="宋体" panose="02010600030101010101" pitchFamily="2" charset="-122"/>
                <a:cs typeface="+mn-cs"/>
                <a:sym typeface="+mn-ea"/>
              </a:rPr>
              <a:t>垃圾收运</a:t>
            </a:r>
            <a:endParaRPr lang="zh-CN" altLang="en-US" sz="2800" noProof="1">
              <a:latin typeface="Arial" panose="020B0604020202020204" pitchFamily="34" charset="0"/>
              <a:ea typeface="宋体" panose="02010600030101010101"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标题 1"/>
          <p:cNvSpPr txBox="1"/>
          <p:nvPr/>
        </p:nvSpPr>
        <p:spPr>
          <a:xfrm>
            <a:off x="6827838" y="265113"/>
            <a:ext cx="5113337" cy="1143000"/>
          </a:xfrm>
          <a:prstGeom prst="rect">
            <a:avLst/>
          </a:prstGeom>
          <a:noFill/>
          <a:ln w="9525">
            <a:noFill/>
          </a:ln>
        </p:spPr>
        <p:txBody>
          <a:bodyPr anchor="t"/>
          <a:p>
            <a:pPr>
              <a:lnSpc>
                <a:spcPct val="90000"/>
              </a:lnSpc>
            </a:pPr>
            <a:r>
              <a:rPr lang="zh-CN" altLang="en-US" sz="3600" b="1" dirty="0">
                <a:solidFill>
                  <a:srgbClr val="A5A5A5"/>
                </a:solidFill>
                <a:latin typeface="微软雅黑" panose="020B0503020204020204" pitchFamily="34" charset="-122"/>
                <a:ea typeface="微软雅黑" panose="020B0503020204020204" pitchFamily="34" charset="-122"/>
                <a:sym typeface="Calibri Light" panose="020F0302020204030204" pitchFamily="34" charset="0"/>
              </a:rPr>
              <a:t>作业规划 </a:t>
            </a:r>
            <a:r>
              <a:rPr lang="en-US" altLang="zh-CN"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作业区段</a:t>
            </a:r>
            <a:endPar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8914" name="图片 -2147482536" descr="UC截图20180910143408"/>
          <p:cNvPicPr>
            <a:picLocks noChangeAspect="1"/>
          </p:cNvPicPr>
          <p:nvPr/>
        </p:nvPicPr>
        <p:blipFill>
          <a:blip r:embed="rId1"/>
          <a:stretch>
            <a:fillRect/>
          </a:stretch>
        </p:blipFill>
        <p:spPr>
          <a:xfrm>
            <a:off x="506413" y="960438"/>
            <a:ext cx="11217275" cy="5661025"/>
          </a:xfrm>
          <a:prstGeom prst="rect">
            <a:avLst/>
          </a:prstGeom>
          <a:noFill/>
          <a:ln w="9525">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标题 1"/>
          <p:cNvSpPr txBox="1"/>
          <p:nvPr/>
        </p:nvSpPr>
        <p:spPr>
          <a:xfrm>
            <a:off x="6827838" y="265113"/>
            <a:ext cx="5113337" cy="1143000"/>
          </a:xfrm>
          <a:prstGeom prst="rect">
            <a:avLst/>
          </a:prstGeom>
          <a:noFill/>
          <a:ln w="9525">
            <a:noFill/>
          </a:ln>
        </p:spPr>
        <p:txBody>
          <a:bodyPr anchor="t"/>
          <a:p>
            <a:pPr>
              <a:lnSpc>
                <a:spcPct val="90000"/>
              </a:lnSpc>
            </a:pPr>
            <a:r>
              <a:rPr lang="zh-CN" altLang="en-US" sz="3600" b="1" dirty="0">
                <a:solidFill>
                  <a:srgbClr val="A5A5A5"/>
                </a:solidFill>
                <a:latin typeface="微软雅黑" panose="020B0503020204020204" pitchFamily="34" charset="-122"/>
                <a:ea typeface="微软雅黑" panose="020B0503020204020204" pitchFamily="34" charset="-122"/>
                <a:sym typeface="Calibri Light" panose="020F0302020204030204" pitchFamily="34" charset="0"/>
              </a:rPr>
              <a:t> 作业规划</a:t>
            </a:r>
            <a:r>
              <a:rPr lang="en-US" altLang="zh-CN"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作业区段管理</a:t>
            </a:r>
            <a:endPar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9938" name="图片 1"/>
          <p:cNvPicPr>
            <a:picLocks noChangeAspect="1"/>
          </p:cNvPicPr>
          <p:nvPr/>
        </p:nvPicPr>
        <p:blipFill>
          <a:blip r:embed="rId1"/>
          <a:srcRect l="26740" t="5420" r="27077" b="10387"/>
          <a:stretch>
            <a:fillRect/>
          </a:stretch>
        </p:blipFill>
        <p:spPr>
          <a:xfrm>
            <a:off x="354013" y="1077913"/>
            <a:ext cx="4681537" cy="5187950"/>
          </a:xfrm>
          <a:prstGeom prst="rect">
            <a:avLst/>
          </a:prstGeom>
          <a:noFill/>
          <a:ln w="9525">
            <a:noFill/>
          </a:ln>
        </p:spPr>
      </p:pic>
      <p:pic>
        <p:nvPicPr>
          <p:cNvPr id="39939" name="图片 2"/>
          <p:cNvPicPr>
            <a:picLocks noChangeAspect="1"/>
          </p:cNvPicPr>
          <p:nvPr/>
        </p:nvPicPr>
        <p:blipFill>
          <a:blip r:embed="rId2"/>
          <a:srcRect l="15947" t="5420" r="15932" b="11130"/>
          <a:stretch>
            <a:fillRect/>
          </a:stretch>
        </p:blipFill>
        <p:spPr>
          <a:xfrm>
            <a:off x="5207000" y="1123950"/>
            <a:ext cx="6938963" cy="5141913"/>
          </a:xfrm>
          <a:prstGeom prst="rect">
            <a:avLst/>
          </a:prstGeom>
          <a:noFill/>
          <a:ln w="9525">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标题 1"/>
          <p:cNvSpPr txBox="1"/>
          <p:nvPr/>
        </p:nvSpPr>
        <p:spPr>
          <a:xfrm>
            <a:off x="6827838" y="265113"/>
            <a:ext cx="5113337" cy="1143000"/>
          </a:xfrm>
          <a:prstGeom prst="rect">
            <a:avLst/>
          </a:prstGeom>
          <a:noFill/>
          <a:ln w="9525">
            <a:noFill/>
          </a:ln>
        </p:spPr>
        <p:txBody>
          <a:bodyPr anchor="t"/>
          <a:p>
            <a:pPr>
              <a:lnSpc>
                <a:spcPct val="90000"/>
              </a:lnSpc>
            </a:pPr>
            <a:r>
              <a:rPr lang="zh-CN" altLang="en-US" sz="3600" b="1" dirty="0">
                <a:solidFill>
                  <a:srgbClr val="A5A5A5"/>
                </a:solidFill>
                <a:latin typeface="微软雅黑" panose="020B0503020204020204" pitchFamily="34" charset="-122"/>
                <a:ea typeface="微软雅黑" panose="020B0503020204020204" pitchFamily="34" charset="-122"/>
                <a:sym typeface="Calibri Light" panose="020F0302020204030204" pitchFamily="34" charset="0"/>
              </a:rPr>
              <a:t>作业规划 </a:t>
            </a:r>
            <a:r>
              <a:rPr lang="en-US" altLang="zh-CN"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作业排班</a:t>
            </a:r>
            <a:endPar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endParaRPr>
          </a:p>
        </p:txBody>
      </p:sp>
      <p:pic>
        <p:nvPicPr>
          <p:cNvPr id="40962" name="图片 1"/>
          <p:cNvPicPr>
            <a:picLocks noChangeAspect="1"/>
          </p:cNvPicPr>
          <p:nvPr/>
        </p:nvPicPr>
        <p:blipFill>
          <a:blip r:embed="rId1"/>
          <a:stretch>
            <a:fillRect/>
          </a:stretch>
        </p:blipFill>
        <p:spPr>
          <a:xfrm>
            <a:off x="263525" y="896938"/>
            <a:ext cx="11452225" cy="5888037"/>
          </a:xfrm>
          <a:prstGeom prst="rect">
            <a:avLst/>
          </a:prstGeom>
          <a:noFill/>
          <a:ln w="9525">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标题 1"/>
          <p:cNvSpPr txBox="1"/>
          <p:nvPr/>
        </p:nvSpPr>
        <p:spPr>
          <a:xfrm>
            <a:off x="6827838" y="265113"/>
            <a:ext cx="5113337" cy="1143000"/>
          </a:xfrm>
          <a:prstGeom prst="rect">
            <a:avLst/>
          </a:prstGeom>
          <a:noFill/>
          <a:ln w="9525">
            <a:noFill/>
          </a:ln>
        </p:spPr>
        <p:txBody>
          <a:bodyPr anchor="t"/>
          <a:p>
            <a:pPr>
              <a:lnSpc>
                <a:spcPct val="90000"/>
              </a:lnSpc>
            </a:pPr>
            <a:r>
              <a:rPr lang="zh-CN" altLang="en-US" sz="3600" b="1" dirty="0">
                <a:solidFill>
                  <a:srgbClr val="A5A5A5"/>
                </a:solidFill>
                <a:latin typeface="微软雅黑" panose="020B0503020204020204" pitchFamily="34" charset="-122"/>
                <a:ea typeface="微软雅黑" panose="020B0503020204020204" pitchFamily="34" charset="-122"/>
                <a:sym typeface="Calibri Light" panose="020F0302020204030204" pitchFamily="34" charset="0"/>
              </a:rPr>
              <a:t>作业规划 </a:t>
            </a:r>
            <a:r>
              <a:rPr lang="en-US" altLang="zh-CN"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人工保洁排班</a:t>
            </a:r>
            <a:endPar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endParaRPr>
          </a:p>
        </p:txBody>
      </p:sp>
      <p:pic>
        <p:nvPicPr>
          <p:cNvPr id="41986" name="图片 2"/>
          <p:cNvPicPr>
            <a:picLocks noChangeAspect="1"/>
          </p:cNvPicPr>
          <p:nvPr/>
        </p:nvPicPr>
        <p:blipFill>
          <a:blip r:embed="rId1"/>
          <a:srcRect l="19812" t="3185" r="19720" b="5565"/>
          <a:stretch>
            <a:fillRect/>
          </a:stretch>
        </p:blipFill>
        <p:spPr>
          <a:xfrm>
            <a:off x="377825" y="908050"/>
            <a:ext cx="11288713" cy="5622925"/>
          </a:xfrm>
          <a:prstGeom prst="rect">
            <a:avLst/>
          </a:prstGeom>
          <a:noFill/>
          <a:ln w="9525">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标题 1"/>
          <p:cNvSpPr txBox="1"/>
          <p:nvPr/>
        </p:nvSpPr>
        <p:spPr>
          <a:xfrm>
            <a:off x="6827838" y="265113"/>
            <a:ext cx="5113337" cy="1143000"/>
          </a:xfrm>
          <a:prstGeom prst="rect">
            <a:avLst/>
          </a:prstGeom>
          <a:noFill/>
          <a:ln w="9525">
            <a:noFill/>
          </a:ln>
        </p:spPr>
        <p:txBody>
          <a:bodyPr anchor="t"/>
          <a:p>
            <a:pPr>
              <a:lnSpc>
                <a:spcPct val="90000"/>
              </a:lnSpc>
            </a:pPr>
            <a:r>
              <a:rPr lang="zh-CN" altLang="en-US" sz="3600" b="1" dirty="0">
                <a:solidFill>
                  <a:srgbClr val="A5A5A5"/>
                </a:solidFill>
                <a:latin typeface="微软雅黑" panose="020B0503020204020204" pitchFamily="34" charset="-122"/>
                <a:ea typeface="微软雅黑" panose="020B0503020204020204" pitchFamily="34" charset="-122"/>
                <a:sym typeface="Calibri Light" panose="020F0302020204030204" pitchFamily="34" charset="0"/>
              </a:rPr>
              <a:t>作业规划 </a:t>
            </a:r>
            <a:r>
              <a:rPr lang="en-US" altLang="zh-CN"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机械保洁排班</a:t>
            </a:r>
            <a:endPar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endParaRPr>
          </a:p>
        </p:txBody>
      </p:sp>
      <p:pic>
        <p:nvPicPr>
          <p:cNvPr id="43010" name="图片 2"/>
          <p:cNvPicPr>
            <a:picLocks noChangeAspect="1"/>
          </p:cNvPicPr>
          <p:nvPr/>
        </p:nvPicPr>
        <p:blipFill>
          <a:blip r:embed="rId1"/>
          <a:srcRect l="19588" t="9563" r="19945" b="15498"/>
          <a:stretch>
            <a:fillRect/>
          </a:stretch>
        </p:blipFill>
        <p:spPr>
          <a:xfrm>
            <a:off x="625475" y="936625"/>
            <a:ext cx="11156950" cy="5594350"/>
          </a:xfrm>
          <a:prstGeom prst="rect">
            <a:avLst/>
          </a:prstGeom>
          <a:noFill/>
          <a:ln w="9525">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标题 1"/>
          <p:cNvSpPr txBox="1"/>
          <p:nvPr/>
        </p:nvSpPr>
        <p:spPr>
          <a:xfrm>
            <a:off x="6827838" y="265113"/>
            <a:ext cx="5113337" cy="1143000"/>
          </a:xfrm>
          <a:prstGeom prst="rect">
            <a:avLst/>
          </a:prstGeom>
          <a:noFill/>
          <a:ln w="9525">
            <a:noFill/>
          </a:ln>
        </p:spPr>
        <p:txBody>
          <a:bodyPr anchor="t"/>
          <a:p>
            <a:pPr>
              <a:lnSpc>
                <a:spcPct val="90000"/>
              </a:lnSpc>
            </a:pPr>
            <a:r>
              <a:rPr lang="zh-CN" altLang="en-US" sz="3600" b="1" dirty="0">
                <a:solidFill>
                  <a:srgbClr val="A5A5A5"/>
                </a:solidFill>
                <a:latin typeface="微软雅黑" panose="020B0503020204020204" pitchFamily="34" charset="-122"/>
                <a:ea typeface="微软雅黑" panose="020B0503020204020204" pitchFamily="34" charset="-122"/>
                <a:sym typeface="Calibri Light" panose="020F0302020204030204" pitchFamily="34" charset="0"/>
              </a:rPr>
              <a:t>作业规划 </a:t>
            </a:r>
            <a:r>
              <a:rPr lang="en-US" altLang="zh-CN"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垃圾收运排班</a:t>
            </a:r>
            <a:endPar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endParaRPr>
          </a:p>
        </p:txBody>
      </p:sp>
      <p:pic>
        <p:nvPicPr>
          <p:cNvPr id="44034" name="图片 2"/>
          <p:cNvPicPr>
            <a:picLocks noChangeAspect="1"/>
          </p:cNvPicPr>
          <p:nvPr/>
        </p:nvPicPr>
        <p:blipFill>
          <a:blip r:embed="rId1"/>
          <a:srcRect l="14102" t="6966" r="14346" b="7698"/>
          <a:stretch>
            <a:fillRect/>
          </a:stretch>
        </p:blipFill>
        <p:spPr>
          <a:xfrm>
            <a:off x="668338" y="777875"/>
            <a:ext cx="10998200" cy="5664200"/>
          </a:xfrm>
          <a:prstGeom prst="rect">
            <a:avLst/>
          </a:prstGeom>
          <a:noFill/>
          <a:ln w="9525">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标题 1"/>
          <p:cNvSpPr txBox="1"/>
          <p:nvPr/>
        </p:nvSpPr>
        <p:spPr>
          <a:xfrm>
            <a:off x="6827838" y="265113"/>
            <a:ext cx="5113337" cy="1143000"/>
          </a:xfrm>
          <a:prstGeom prst="rect">
            <a:avLst/>
          </a:prstGeom>
          <a:noFill/>
          <a:ln w="9525">
            <a:noFill/>
          </a:ln>
        </p:spPr>
        <p:txBody>
          <a:bodyPr anchor="t"/>
          <a:p>
            <a:pPr>
              <a:lnSpc>
                <a:spcPct val="90000"/>
              </a:lnSpc>
            </a:pPr>
            <a:r>
              <a:rPr lang="zh-CN" altLang="en-US" sz="3600" b="1" dirty="0">
                <a:solidFill>
                  <a:srgbClr val="A5A5A5"/>
                </a:solidFill>
                <a:latin typeface="微软雅黑" panose="020B0503020204020204" pitchFamily="34" charset="-122"/>
                <a:ea typeface="微软雅黑" panose="020B0503020204020204" pitchFamily="34" charset="-122"/>
                <a:sym typeface="Calibri Light" panose="020F0302020204030204" pitchFamily="34" charset="0"/>
              </a:rPr>
              <a:t>作业监察 </a:t>
            </a:r>
            <a:r>
              <a:rPr lang="en-US" altLang="zh-CN"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功能</a:t>
            </a:r>
            <a:endPar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endParaRPr>
          </a:p>
        </p:txBody>
      </p:sp>
      <p:sp>
        <p:nvSpPr>
          <p:cNvPr id="45058" name="文本框 2"/>
          <p:cNvSpPr txBox="1"/>
          <p:nvPr/>
        </p:nvSpPr>
        <p:spPr>
          <a:xfrm>
            <a:off x="976313" y="1246188"/>
            <a:ext cx="9491662" cy="2246312"/>
          </a:xfrm>
          <a:prstGeom prst="rect">
            <a:avLst/>
          </a:prstGeom>
          <a:noFill/>
          <a:ln w="9525">
            <a:noFill/>
          </a:ln>
        </p:spPr>
        <p:txBody>
          <a:bodyPr wrap="square" anchor="t">
            <a:spAutoFit/>
          </a:bodyPr>
          <a:p>
            <a:r>
              <a:rPr lang="en-US" altLang="zh-CN" sz="2800">
                <a:latin typeface="Arial" panose="020B0604020202020204" pitchFamily="34" charset="0"/>
                <a:ea typeface="宋体" panose="02010600030101010101" pitchFamily="2" charset="-122"/>
              </a:rPr>
              <a:t>	</a:t>
            </a:r>
            <a:r>
              <a:rPr lang="zh-CN" altLang="en-US" sz="2800">
                <a:latin typeface="Arial" panose="020B0604020202020204" pitchFamily="34" charset="0"/>
                <a:ea typeface="宋体" panose="02010600030101010101" pitchFamily="2" charset="-122"/>
              </a:rPr>
              <a:t>作业监察和作业规划对应，分为人员保洁监察，机械保洁监察和垃圾收运监察。另外，平台可接入重要环卫设施（如中转站等）的实时视频信息。可以在地图上面实时看到人员，车辆的位置，并且能够查看历史轨迹。并且能够查看车辆运行的实时视频。</a:t>
            </a:r>
            <a:endParaRPr lang="zh-CN" altLang="en-US">
              <a:latin typeface="Arial" panose="020B0604020202020204" pitchFamily="34" charset="0"/>
              <a:ea typeface="宋体" panose="02010600030101010101" pitchFamily="2"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标题 1"/>
          <p:cNvSpPr txBox="1"/>
          <p:nvPr/>
        </p:nvSpPr>
        <p:spPr>
          <a:xfrm>
            <a:off x="6827838" y="265113"/>
            <a:ext cx="5113337" cy="1143000"/>
          </a:xfrm>
          <a:prstGeom prst="rect">
            <a:avLst/>
          </a:prstGeom>
          <a:noFill/>
          <a:ln w="9525">
            <a:noFill/>
          </a:ln>
        </p:spPr>
        <p:txBody>
          <a:bodyPr anchor="t"/>
          <a:p>
            <a:pPr>
              <a:lnSpc>
                <a:spcPct val="90000"/>
              </a:lnSpc>
            </a:pPr>
            <a:r>
              <a:rPr lang="zh-CN" altLang="en-US" sz="3600" b="1" dirty="0">
                <a:solidFill>
                  <a:srgbClr val="A5A5A5"/>
                </a:solidFill>
                <a:latin typeface="微软雅黑" panose="020B0503020204020204" pitchFamily="34" charset="-122"/>
                <a:ea typeface="微软雅黑" panose="020B0503020204020204" pitchFamily="34" charset="-122"/>
                <a:sym typeface="Calibri Light" panose="020F0302020204030204" pitchFamily="34" charset="0"/>
              </a:rPr>
              <a:t>作业监察 </a:t>
            </a:r>
            <a:r>
              <a:rPr lang="en-US" altLang="zh-CN"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人员监察</a:t>
            </a:r>
            <a:endPar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endParaRPr>
          </a:p>
        </p:txBody>
      </p:sp>
      <p:sp>
        <p:nvSpPr>
          <p:cNvPr id="46082" name="文本框 2"/>
          <p:cNvSpPr txBox="1"/>
          <p:nvPr/>
        </p:nvSpPr>
        <p:spPr>
          <a:xfrm>
            <a:off x="976313" y="1246188"/>
            <a:ext cx="9491662" cy="954087"/>
          </a:xfrm>
          <a:prstGeom prst="rect">
            <a:avLst/>
          </a:prstGeom>
          <a:noFill/>
          <a:ln w="9525">
            <a:noFill/>
          </a:ln>
        </p:spPr>
        <p:txBody>
          <a:bodyPr wrap="square" anchor="t">
            <a:spAutoFit/>
          </a:bodyPr>
          <a:p>
            <a:r>
              <a:rPr lang="zh-CN" altLang="en-US" sz="2800">
                <a:latin typeface="Arial" panose="020B0604020202020204" pitchFamily="34" charset="0"/>
                <a:ea typeface="宋体" panose="02010600030101010101" pitchFamily="2" charset="-122"/>
              </a:rPr>
              <a:t>给环卫人员配备卡片机的话，可以对人员的实时位置和历史轨迹进行监察。</a:t>
            </a:r>
            <a:endParaRPr lang="zh-CN" altLang="en-US">
              <a:latin typeface="Arial" panose="020B0604020202020204" pitchFamily="34" charset="0"/>
              <a:ea typeface="宋体" panose="02010600030101010101" pitchFamily="2" charset="-122"/>
            </a:endParaRPr>
          </a:p>
        </p:txBody>
      </p:sp>
      <p:pic>
        <p:nvPicPr>
          <p:cNvPr id="46083" name="图片 -2147482532" descr="UC截图20180910145151"/>
          <p:cNvPicPr>
            <a:picLocks noChangeAspect="1"/>
          </p:cNvPicPr>
          <p:nvPr/>
        </p:nvPicPr>
        <p:blipFill>
          <a:blip r:embed="rId1"/>
          <a:stretch>
            <a:fillRect/>
          </a:stretch>
        </p:blipFill>
        <p:spPr>
          <a:xfrm>
            <a:off x="976313" y="2082800"/>
            <a:ext cx="10783887" cy="4630738"/>
          </a:xfrm>
          <a:prstGeom prst="rect">
            <a:avLst/>
          </a:prstGeom>
          <a:noFill/>
          <a:ln w="9525">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9217" name="组合 2"/>
          <p:cNvGrpSpPr/>
          <p:nvPr/>
        </p:nvGrpSpPr>
        <p:grpSpPr>
          <a:xfrm>
            <a:off x="469900" y="5676900"/>
            <a:ext cx="2638425" cy="831850"/>
            <a:chOff x="0" y="0"/>
            <a:chExt cx="2639488" cy="830997"/>
          </a:xfrm>
        </p:grpSpPr>
        <p:sp>
          <p:nvSpPr>
            <p:cNvPr id="9218" name="文本框 3"/>
            <p:cNvSpPr/>
            <p:nvPr/>
          </p:nvSpPr>
          <p:spPr>
            <a:xfrm>
              <a:off x="0" y="0"/>
              <a:ext cx="1199344" cy="830997"/>
            </a:xfrm>
            <a:prstGeom prst="rect">
              <a:avLst/>
            </a:prstGeom>
            <a:noFill/>
            <a:ln w="9525">
              <a:noFill/>
            </a:ln>
          </p:spPr>
          <p:txBody>
            <a:bodyPr anchor="t">
              <a:spAutoFit/>
            </a:bodyPr>
            <a:p>
              <a:endParaRPr lang="zh-CN" altLang="en-US" sz="4800" i="1" dirty="0">
                <a:solidFill>
                  <a:srgbClr val="4D8FB7"/>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219" name="文本框 4"/>
            <p:cNvSpPr/>
            <p:nvPr/>
          </p:nvSpPr>
          <p:spPr>
            <a:xfrm>
              <a:off x="599672" y="123110"/>
              <a:ext cx="2039816" cy="368953"/>
            </a:xfrm>
            <a:prstGeom prst="rect">
              <a:avLst/>
            </a:prstGeom>
            <a:noFill/>
            <a:ln w="9525">
              <a:noFill/>
            </a:ln>
          </p:spPr>
          <p:txBody>
            <a:bodyPr anchor="t">
              <a:spAutoFit/>
            </a:bodyPr>
            <a:p>
              <a:endParaRPr lang="en-US" altLang="zh-CN" dirty="0">
                <a:solidFill>
                  <a:srgbClr val="3F3F3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9220" name="标题 1"/>
          <p:cNvSpPr txBox="1"/>
          <p:nvPr/>
        </p:nvSpPr>
        <p:spPr>
          <a:xfrm>
            <a:off x="6827838" y="265113"/>
            <a:ext cx="5113337" cy="1143000"/>
          </a:xfrm>
          <a:prstGeom prst="rect">
            <a:avLst/>
          </a:prstGeom>
          <a:noFill/>
          <a:ln w="9525">
            <a:noFill/>
          </a:ln>
        </p:spPr>
        <p:txBody>
          <a:bodyPr anchor="t"/>
          <a:p>
            <a:pPr>
              <a:lnSpc>
                <a:spcPct val="90000"/>
              </a:lnSpc>
            </a:pPr>
            <a:r>
              <a:rPr lang="zh-CN" altLang="en-US" sz="3600" b="1" dirty="0">
                <a:solidFill>
                  <a:srgbClr val="A5A5A5"/>
                </a:solidFill>
                <a:latin typeface="微软雅黑" panose="020B0503020204020204" pitchFamily="34" charset="-122"/>
                <a:ea typeface="微软雅黑" panose="020B0503020204020204" pitchFamily="34" charset="-122"/>
                <a:sym typeface="Calibri Light" panose="020F0302020204030204" pitchFamily="34" charset="0"/>
              </a:rPr>
              <a:t>环卫云平台 </a:t>
            </a:r>
            <a:r>
              <a:rPr lang="en-US" altLang="zh-CN"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简介</a:t>
            </a:r>
            <a:endPar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endParaRPr>
          </a:p>
        </p:txBody>
      </p:sp>
      <p:sp>
        <p:nvSpPr>
          <p:cNvPr id="9221" name="文本框 99"/>
          <p:cNvSpPr txBox="1"/>
          <p:nvPr/>
        </p:nvSpPr>
        <p:spPr>
          <a:xfrm>
            <a:off x="982663" y="968375"/>
            <a:ext cx="10526712" cy="3107690"/>
          </a:xfrm>
          <a:prstGeom prst="rect">
            <a:avLst/>
          </a:prstGeom>
          <a:noFill/>
          <a:ln w="9525">
            <a:noFill/>
          </a:ln>
        </p:spPr>
        <p:txBody>
          <a:bodyPr wrap="square" anchor="t">
            <a:spAutoFit/>
          </a:bodyPr>
          <a:p>
            <a:pPr indent="381000"/>
            <a:r>
              <a:rPr lang="zh-CN" altLang="zh-CN" sz="2800">
                <a:latin typeface="Arial" panose="020B0604020202020204" pitchFamily="34" charset="0"/>
                <a:ea typeface="微软雅黑" panose="020B0503020204020204" pitchFamily="34" charset="-122"/>
              </a:rPr>
              <a:t>智慧环卫综合服务平台是启迪桑德公司依托于先进的装备制造技术和成熟的环卫项目运营经验，运用大数据，云计算，物联网和移动互联新一代信息技术，实时监控和调度环卫工作涉及各环节的人员、车辆、设施。他能够有机串联各环卫项目人员，环卫车辆和设施的高效沟通，能够对人员、车辆、设施、事件进行实时监管，实时指挥调度、实时作业统计、实时作业异常报警、实时作业质量考评等。</a:t>
            </a:r>
            <a:endParaRPr lang="zh-CN" altLang="zh-CN" sz="2800">
              <a:latin typeface="Arial" panose="020B0604020202020204" pitchFamily="34" charset="0"/>
              <a:ea typeface="微软雅黑" panose="020B0503020204020204" pitchFamily="34" charset="-122"/>
            </a:endParaRPr>
          </a:p>
        </p:txBody>
      </p:sp>
    </p:spTree>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标题 1"/>
          <p:cNvSpPr txBox="1"/>
          <p:nvPr/>
        </p:nvSpPr>
        <p:spPr>
          <a:xfrm>
            <a:off x="6827838" y="265113"/>
            <a:ext cx="5113337" cy="1143000"/>
          </a:xfrm>
          <a:prstGeom prst="rect">
            <a:avLst/>
          </a:prstGeom>
          <a:noFill/>
          <a:ln w="9525">
            <a:noFill/>
          </a:ln>
        </p:spPr>
        <p:txBody>
          <a:bodyPr anchor="t"/>
          <a:p>
            <a:pPr>
              <a:lnSpc>
                <a:spcPct val="90000"/>
              </a:lnSpc>
            </a:pPr>
            <a:r>
              <a:rPr lang="zh-CN" altLang="en-US" sz="3600" b="1" dirty="0">
                <a:solidFill>
                  <a:srgbClr val="A5A5A5"/>
                </a:solidFill>
                <a:latin typeface="微软雅黑" panose="020B0503020204020204" pitchFamily="34" charset="-122"/>
                <a:ea typeface="微软雅黑" panose="020B0503020204020204" pitchFamily="34" charset="-122"/>
                <a:sym typeface="Calibri Light" panose="020F0302020204030204" pitchFamily="34" charset="0"/>
              </a:rPr>
              <a:t>作业监察 </a:t>
            </a:r>
            <a:r>
              <a:rPr lang="en-US" altLang="zh-CN"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人员轨迹</a:t>
            </a:r>
            <a:endPar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endParaRPr>
          </a:p>
        </p:txBody>
      </p:sp>
      <p:pic>
        <p:nvPicPr>
          <p:cNvPr id="47106" name="图片 3"/>
          <p:cNvPicPr>
            <a:picLocks noChangeAspect="1"/>
          </p:cNvPicPr>
          <p:nvPr/>
        </p:nvPicPr>
        <p:blipFill>
          <a:blip r:embed="rId1"/>
          <a:srcRect l="15785" t="351" r="6102" b="3598"/>
          <a:stretch>
            <a:fillRect/>
          </a:stretch>
        </p:blipFill>
        <p:spPr>
          <a:xfrm>
            <a:off x="581025" y="893763"/>
            <a:ext cx="11304588" cy="5651500"/>
          </a:xfrm>
          <a:prstGeom prst="rect">
            <a:avLst/>
          </a:prstGeom>
          <a:noFill/>
          <a:ln w="9525">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129" name="标题 1"/>
          <p:cNvSpPr txBox="1"/>
          <p:nvPr/>
        </p:nvSpPr>
        <p:spPr>
          <a:xfrm>
            <a:off x="6827838" y="265113"/>
            <a:ext cx="5113337" cy="1143000"/>
          </a:xfrm>
          <a:prstGeom prst="rect">
            <a:avLst/>
          </a:prstGeom>
          <a:noFill/>
          <a:ln w="9525">
            <a:noFill/>
          </a:ln>
        </p:spPr>
        <p:txBody>
          <a:bodyPr anchor="t"/>
          <a:p>
            <a:pPr>
              <a:lnSpc>
                <a:spcPct val="90000"/>
              </a:lnSpc>
            </a:pPr>
            <a:r>
              <a:rPr lang="zh-CN" altLang="en-US" sz="3600" b="1" dirty="0">
                <a:solidFill>
                  <a:srgbClr val="A5A5A5"/>
                </a:solidFill>
                <a:latin typeface="微软雅黑" panose="020B0503020204020204" pitchFamily="34" charset="-122"/>
                <a:ea typeface="微软雅黑" panose="020B0503020204020204" pitchFamily="34" charset="-122"/>
                <a:sym typeface="Calibri Light" panose="020F0302020204030204" pitchFamily="34" charset="0"/>
              </a:rPr>
              <a:t>作业监察 </a:t>
            </a:r>
            <a:r>
              <a:rPr lang="en-US" altLang="zh-CN"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车辆监察</a:t>
            </a:r>
            <a:endPar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endParaRPr>
          </a:p>
        </p:txBody>
      </p:sp>
      <p:pic>
        <p:nvPicPr>
          <p:cNvPr id="48130" name="图片 -2147482531" descr="UC截图20180910145224"/>
          <p:cNvPicPr>
            <a:picLocks noChangeAspect="1"/>
          </p:cNvPicPr>
          <p:nvPr/>
        </p:nvPicPr>
        <p:blipFill>
          <a:blip r:embed="rId1"/>
          <a:stretch>
            <a:fillRect/>
          </a:stretch>
        </p:blipFill>
        <p:spPr>
          <a:xfrm>
            <a:off x="231775" y="900113"/>
            <a:ext cx="11834813" cy="5605462"/>
          </a:xfrm>
          <a:prstGeom prst="rect">
            <a:avLst/>
          </a:prstGeom>
          <a:noFill/>
          <a:ln w="9525">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标题 1"/>
          <p:cNvSpPr txBox="1"/>
          <p:nvPr/>
        </p:nvSpPr>
        <p:spPr>
          <a:xfrm>
            <a:off x="6827838" y="265113"/>
            <a:ext cx="5113337" cy="1143000"/>
          </a:xfrm>
          <a:prstGeom prst="rect">
            <a:avLst/>
          </a:prstGeom>
          <a:noFill/>
          <a:ln w="9525">
            <a:noFill/>
          </a:ln>
        </p:spPr>
        <p:txBody>
          <a:bodyPr anchor="t"/>
          <a:p>
            <a:pPr>
              <a:lnSpc>
                <a:spcPct val="90000"/>
              </a:lnSpc>
            </a:pPr>
            <a:r>
              <a:rPr lang="zh-CN" altLang="en-US" sz="3600" b="1" dirty="0">
                <a:solidFill>
                  <a:srgbClr val="A5A5A5"/>
                </a:solidFill>
                <a:latin typeface="微软雅黑" panose="020B0503020204020204" pitchFamily="34" charset="-122"/>
                <a:ea typeface="微软雅黑" panose="020B0503020204020204" pitchFamily="34" charset="-122"/>
                <a:sym typeface="Calibri Light" panose="020F0302020204030204" pitchFamily="34" charset="0"/>
              </a:rPr>
              <a:t>作业监察 </a:t>
            </a:r>
            <a:r>
              <a:rPr lang="en-US" altLang="zh-CN"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车辆实时视频</a:t>
            </a:r>
            <a:endPar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endParaRPr>
          </a:p>
        </p:txBody>
      </p:sp>
      <p:pic>
        <p:nvPicPr>
          <p:cNvPr id="49154" name="图片 -2147482526" descr="UC截图20180910152057"/>
          <p:cNvPicPr>
            <a:picLocks noChangeAspect="1"/>
          </p:cNvPicPr>
          <p:nvPr/>
        </p:nvPicPr>
        <p:blipFill>
          <a:blip r:embed="rId1"/>
          <a:stretch>
            <a:fillRect/>
          </a:stretch>
        </p:blipFill>
        <p:spPr>
          <a:xfrm>
            <a:off x="277813" y="923925"/>
            <a:ext cx="11739562" cy="5819775"/>
          </a:xfrm>
          <a:prstGeom prst="rect">
            <a:avLst/>
          </a:prstGeom>
          <a:noFill/>
          <a:ln w="9525">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7" name="标题 1"/>
          <p:cNvSpPr txBox="1"/>
          <p:nvPr/>
        </p:nvSpPr>
        <p:spPr>
          <a:xfrm>
            <a:off x="6827838" y="265113"/>
            <a:ext cx="5113337" cy="1143000"/>
          </a:xfrm>
          <a:prstGeom prst="rect">
            <a:avLst/>
          </a:prstGeom>
          <a:noFill/>
          <a:ln w="9525">
            <a:noFill/>
          </a:ln>
        </p:spPr>
        <p:txBody>
          <a:bodyPr anchor="t"/>
          <a:p>
            <a:pPr>
              <a:lnSpc>
                <a:spcPct val="90000"/>
              </a:lnSpc>
            </a:pPr>
            <a:r>
              <a:rPr lang="zh-CN" altLang="en-US" sz="3600" b="1" dirty="0">
                <a:solidFill>
                  <a:srgbClr val="A5A5A5"/>
                </a:solidFill>
                <a:latin typeface="微软雅黑" panose="020B0503020204020204" pitchFamily="34" charset="-122"/>
                <a:ea typeface="微软雅黑" panose="020B0503020204020204" pitchFamily="34" charset="-122"/>
                <a:sym typeface="Calibri Light" panose="020F0302020204030204" pitchFamily="34" charset="0"/>
              </a:rPr>
              <a:t>作业监察 </a:t>
            </a:r>
            <a:r>
              <a:rPr lang="en-US" altLang="zh-CN"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车辆历史轨迹</a:t>
            </a:r>
            <a:endPar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endParaRPr>
          </a:p>
        </p:txBody>
      </p:sp>
      <p:pic>
        <p:nvPicPr>
          <p:cNvPr id="50178" name="图片 -2147482525" descr="UC截图20180910152131"/>
          <p:cNvPicPr>
            <a:picLocks noChangeAspect="1"/>
          </p:cNvPicPr>
          <p:nvPr/>
        </p:nvPicPr>
        <p:blipFill>
          <a:blip r:embed="rId1"/>
          <a:stretch>
            <a:fillRect/>
          </a:stretch>
        </p:blipFill>
        <p:spPr>
          <a:xfrm>
            <a:off x="277813" y="801688"/>
            <a:ext cx="11517312" cy="5821362"/>
          </a:xfrm>
          <a:prstGeom prst="rect">
            <a:avLst/>
          </a:prstGeom>
          <a:noFill/>
          <a:ln w="9525">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标题 1"/>
          <p:cNvSpPr txBox="1"/>
          <p:nvPr/>
        </p:nvSpPr>
        <p:spPr>
          <a:xfrm>
            <a:off x="6827838" y="265113"/>
            <a:ext cx="5113337" cy="1143000"/>
          </a:xfrm>
          <a:prstGeom prst="rect">
            <a:avLst/>
          </a:prstGeom>
          <a:noFill/>
          <a:ln w="9525">
            <a:noFill/>
          </a:ln>
        </p:spPr>
        <p:txBody>
          <a:bodyPr anchor="t"/>
          <a:p>
            <a:pPr>
              <a:lnSpc>
                <a:spcPct val="90000"/>
              </a:lnSpc>
            </a:pPr>
            <a:r>
              <a:rPr lang="zh-CN" altLang="en-US" sz="3600" b="1" dirty="0">
                <a:solidFill>
                  <a:srgbClr val="A5A5A5"/>
                </a:solidFill>
                <a:latin typeface="微软雅黑" panose="020B0503020204020204" pitchFamily="34" charset="-122"/>
                <a:ea typeface="微软雅黑" panose="020B0503020204020204" pitchFamily="34" charset="-122"/>
                <a:sym typeface="Calibri Light" panose="020F0302020204030204" pitchFamily="34" charset="0"/>
              </a:rPr>
              <a:t>作业监察 </a:t>
            </a:r>
            <a:r>
              <a:rPr lang="en-US" altLang="zh-CN"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垃圾桶清运</a:t>
            </a:r>
            <a:endPar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endParaRPr>
          </a:p>
        </p:txBody>
      </p:sp>
      <p:sp>
        <p:nvSpPr>
          <p:cNvPr id="51202" name="文本框 2"/>
          <p:cNvSpPr txBox="1"/>
          <p:nvPr/>
        </p:nvSpPr>
        <p:spPr>
          <a:xfrm>
            <a:off x="976313" y="1246188"/>
            <a:ext cx="9491662" cy="954087"/>
          </a:xfrm>
          <a:prstGeom prst="rect">
            <a:avLst/>
          </a:prstGeom>
          <a:noFill/>
          <a:ln w="9525">
            <a:noFill/>
          </a:ln>
        </p:spPr>
        <p:txBody>
          <a:bodyPr wrap="square" anchor="t">
            <a:spAutoFit/>
          </a:bodyPr>
          <a:p>
            <a:r>
              <a:rPr lang="zh-CN" altLang="en-US" sz="2800">
                <a:latin typeface="Arial" panose="020B0604020202020204" pitchFamily="34" charset="0"/>
                <a:ea typeface="宋体" panose="02010600030101010101" pitchFamily="2" charset="-122"/>
              </a:rPr>
              <a:t>垃圾桶如果加装RFID卡片，车辆加装RFID读卡器的话，还能看到垃圾桶实时清运情况。</a:t>
            </a:r>
            <a:endParaRPr lang="zh-CN" altLang="en-US" sz="2800">
              <a:latin typeface="Arial" panose="020B0604020202020204" pitchFamily="34" charset="0"/>
              <a:ea typeface="宋体" panose="02010600030101010101" pitchFamily="2" charset="-122"/>
            </a:endParaRPr>
          </a:p>
        </p:txBody>
      </p:sp>
      <p:pic>
        <p:nvPicPr>
          <p:cNvPr id="51203" name="图片 3"/>
          <p:cNvPicPr>
            <a:picLocks noChangeAspect="1"/>
          </p:cNvPicPr>
          <p:nvPr/>
        </p:nvPicPr>
        <p:blipFill>
          <a:blip r:embed="rId1"/>
          <a:srcRect l="15581" t="12170" r="6038" b="12428"/>
          <a:stretch>
            <a:fillRect/>
          </a:stretch>
        </p:blipFill>
        <p:spPr>
          <a:xfrm>
            <a:off x="976313" y="2200275"/>
            <a:ext cx="10663237" cy="4645025"/>
          </a:xfrm>
          <a:prstGeom prst="rect">
            <a:avLst/>
          </a:prstGeom>
          <a:noFill/>
          <a:ln w="9525">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5" name="标题 1"/>
          <p:cNvSpPr txBox="1"/>
          <p:nvPr/>
        </p:nvSpPr>
        <p:spPr>
          <a:xfrm>
            <a:off x="6827838" y="265113"/>
            <a:ext cx="5113337" cy="1143000"/>
          </a:xfrm>
          <a:prstGeom prst="rect">
            <a:avLst/>
          </a:prstGeom>
          <a:noFill/>
          <a:ln w="9525">
            <a:noFill/>
          </a:ln>
        </p:spPr>
        <p:txBody>
          <a:bodyPr anchor="t"/>
          <a:p>
            <a:pPr>
              <a:lnSpc>
                <a:spcPct val="90000"/>
              </a:lnSpc>
            </a:pPr>
            <a:r>
              <a:rPr lang="zh-CN" altLang="en-US" sz="3600" b="1" dirty="0">
                <a:solidFill>
                  <a:srgbClr val="A5A5A5"/>
                </a:solidFill>
                <a:latin typeface="微软雅黑" panose="020B0503020204020204" pitchFamily="34" charset="-122"/>
                <a:ea typeface="微软雅黑" panose="020B0503020204020204" pitchFamily="34" charset="-122"/>
                <a:sym typeface="Calibri Light" panose="020F0302020204030204" pitchFamily="34" charset="0"/>
              </a:rPr>
              <a:t>作业监察 </a:t>
            </a:r>
            <a:r>
              <a:rPr lang="en-US" altLang="zh-CN"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报警信息</a:t>
            </a:r>
            <a:endPar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endParaRPr>
          </a:p>
        </p:txBody>
      </p:sp>
      <p:sp>
        <p:nvSpPr>
          <p:cNvPr id="52226" name="文本框 2"/>
          <p:cNvSpPr txBox="1"/>
          <p:nvPr/>
        </p:nvSpPr>
        <p:spPr>
          <a:xfrm>
            <a:off x="976313" y="1246188"/>
            <a:ext cx="9491662" cy="954087"/>
          </a:xfrm>
          <a:prstGeom prst="rect">
            <a:avLst/>
          </a:prstGeom>
          <a:noFill/>
          <a:ln w="9525">
            <a:noFill/>
          </a:ln>
        </p:spPr>
        <p:txBody>
          <a:bodyPr wrap="square" anchor="t">
            <a:spAutoFit/>
          </a:bodyPr>
          <a:p>
            <a:r>
              <a:rPr lang="zh-CN" altLang="en-US" sz="2800">
                <a:latin typeface="Arial" panose="020B0604020202020204" pitchFamily="34" charset="0"/>
                <a:ea typeface="宋体" panose="02010600030101010101" pitchFamily="2" charset="-122"/>
              </a:rPr>
              <a:t>如果车辆或者人员出了规定的区域或者进入未经许可的区域，系统会自动产生报警。还可监控车辆超速等报警信息。</a:t>
            </a:r>
            <a:endParaRPr lang="zh-CN" altLang="en-US" sz="2800">
              <a:latin typeface="Arial" panose="020B0604020202020204" pitchFamily="34" charset="0"/>
              <a:ea typeface="宋体" panose="02010600030101010101" pitchFamily="2" charset="-122"/>
            </a:endParaRPr>
          </a:p>
        </p:txBody>
      </p:sp>
      <p:pic>
        <p:nvPicPr>
          <p:cNvPr id="52227" name="图片 -2147482527" descr="UC截图20180910150604"/>
          <p:cNvPicPr>
            <a:picLocks noChangeAspect="1"/>
          </p:cNvPicPr>
          <p:nvPr/>
        </p:nvPicPr>
        <p:blipFill>
          <a:blip r:embed="rId1"/>
          <a:stretch>
            <a:fillRect/>
          </a:stretch>
        </p:blipFill>
        <p:spPr>
          <a:xfrm>
            <a:off x="660400" y="2082800"/>
            <a:ext cx="11280775" cy="4473575"/>
          </a:xfrm>
          <a:prstGeom prst="rect">
            <a:avLst/>
          </a:prstGeom>
          <a:noFill/>
          <a:ln w="9525">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标题 1"/>
          <p:cNvSpPr txBox="1"/>
          <p:nvPr/>
        </p:nvSpPr>
        <p:spPr>
          <a:xfrm>
            <a:off x="6827838" y="265113"/>
            <a:ext cx="5113337" cy="1143000"/>
          </a:xfrm>
          <a:prstGeom prst="rect">
            <a:avLst/>
          </a:prstGeom>
          <a:noFill/>
          <a:ln w="9525">
            <a:noFill/>
          </a:ln>
        </p:spPr>
        <p:txBody>
          <a:bodyPr anchor="t"/>
          <a:p>
            <a:pPr>
              <a:lnSpc>
                <a:spcPct val="90000"/>
              </a:lnSpc>
            </a:pPr>
            <a:r>
              <a:rPr lang="zh-CN" altLang="en-US" sz="3600" b="1" dirty="0">
                <a:solidFill>
                  <a:srgbClr val="A5A5A5"/>
                </a:solidFill>
                <a:latin typeface="微软雅黑" panose="020B0503020204020204" pitchFamily="34" charset="-122"/>
                <a:ea typeface="微软雅黑" panose="020B0503020204020204" pitchFamily="34" charset="-122"/>
                <a:sym typeface="Calibri Light" panose="020F0302020204030204" pitchFamily="34" charset="0"/>
              </a:rPr>
              <a:t>作业评估考核 </a:t>
            </a:r>
            <a:r>
              <a:rPr lang="en-US" altLang="zh-CN"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功能</a:t>
            </a:r>
            <a:endPar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endParaRPr>
          </a:p>
        </p:txBody>
      </p:sp>
      <p:sp>
        <p:nvSpPr>
          <p:cNvPr id="53250" name="文本框 2"/>
          <p:cNvSpPr txBox="1"/>
          <p:nvPr/>
        </p:nvSpPr>
        <p:spPr>
          <a:xfrm>
            <a:off x="976313" y="1246188"/>
            <a:ext cx="9491662" cy="522287"/>
          </a:xfrm>
          <a:prstGeom prst="rect">
            <a:avLst/>
          </a:prstGeom>
          <a:noFill/>
          <a:ln w="9525">
            <a:noFill/>
          </a:ln>
        </p:spPr>
        <p:txBody>
          <a:bodyPr wrap="square" anchor="t">
            <a:spAutoFit/>
          </a:bodyPr>
          <a:p>
            <a:r>
              <a:rPr lang="zh-CN" altLang="en-US" sz="2800">
                <a:latin typeface="Arial" panose="020B0604020202020204" pitchFamily="34" charset="0"/>
                <a:ea typeface="宋体" panose="02010600030101010101" pitchFamily="2" charset="-122"/>
              </a:rPr>
              <a:t>可对人员，车辆出勤情况进行自动统计，产生统计报表。</a:t>
            </a:r>
            <a:endParaRPr lang="zh-CN" altLang="en-US" sz="2800">
              <a:latin typeface="Arial" panose="020B0604020202020204" pitchFamily="34" charset="0"/>
              <a:ea typeface="宋体" panose="02010600030101010101" pitchFamily="2" charset="-122"/>
            </a:endParaRPr>
          </a:p>
        </p:txBody>
      </p:sp>
      <p:pic>
        <p:nvPicPr>
          <p:cNvPr id="53251" name="图片 -2147482528" descr="UC截图20180910150248"/>
          <p:cNvPicPr>
            <a:picLocks noChangeAspect="1"/>
          </p:cNvPicPr>
          <p:nvPr/>
        </p:nvPicPr>
        <p:blipFill>
          <a:blip r:embed="rId1"/>
          <a:stretch>
            <a:fillRect/>
          </a:stretch>
        </p:blipFill>
        <p:spPr>
          <a:xfrm>
            <a:off x="492125" y="1768475"/>
            <a:ext cx="11449050" cy="4995863"/>
          </a:xfrm>
          <a:prstGeom prst="rect">
            <a:avLst/>
          </a:prstGeom>
          <a:noFill/>
          <a:ln w="9525">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3" name="标题 1"/>
          <p:cNvSpPr txBox="1"/>
          <p:nvPr/>
        </p:nvSpPr>
        <p:spPr>
          <a:xfrm>
            <a:off x="6827838" y="249238"/>
            <a:ext cx="5113337" cy="1143000"/>
          </a:xfrm>
          <a:prstGeom prst="rect">
            <a:avLst/>
          </a:prstGeom>
          <a:noFill/>
          <a:ln w="9525">
            <a:noFill/>
          </a:ln>
        </p:spPr>
        <p:txBody>
          <a:bodyPr anchor="t"/>
          <a:p>
            <a:pPr>
              <a:lnSpc>
                <a:spcPct val="90000"/>
              </a:lnSpc>
            </a:pPr>
            <a:r>
              <a:rPr lang="zh-CN" altLang="en-US" sz="3600" b="1" dirty="0">
                <a:solidFill>
                  <a:srgbClr val="A5A5A5"/>
                </a:solidFill>
                <a:latin typeface="微软雅黑" panose="020B0503020204020204" pitchFamily="34" charset="-122"/>
                <a:ea typeface="微软雅黑" panose="020B0503020204020204" pitchFamily="34" charset="-122"/>
                <a:sym typeface="Calibri Light" panose="020F0302020204030204" pitchFamily="34" charset="0"/>
              </a:rPr>
              <a:t>作业评估考核 </a:t>
            </a:r>
            <a:r>
              <a:rPr lang="en-US" altLang="zh-CN" sz="36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油耗</a:t>
            </a:r>
            <a:endParaRPr lang="zh-CN" altLang="en-US" sz="3600" b="1" dirty="0">
              <a:solidFill>
                <a:srgbClr val="A5A5A5"/>
              </a:solidFill>
              <a:latin typeface="Arial" panose="020B0604020202020204" pitchFamily="34" charset="0"/>
              <a:ea typeface="微软雅黑" panose="020B0503020204020204" pitchFamily="34" charset="-122"/>
              <a:sym typeface="Arial" panose="020B0604020202020204" pitchFamily="34" charset="0"/>
            </a:endParaRPr>
          </a:p>
          <a:p>
            <a:pPr>
              <a:lnSpc>
                <a:spcPct val="90000"/>
              </a:lnSpc>
            </a:pPr>
            <a:endPar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endParaRPr>
          </a:p>
        </p:txBody>
      </p:sp>
      <p:sp>
        <p:nvSpPr>
          <p:cNvPr id="54274" name="文本框 2"/>
          <p:cNvSpPr txBox="1"/>
          <p:nvPr/>
        </p:nvSpPr>
        <p:spPr>
          <a:xfrm>
            <a:off x="976313" y="1246188"/>
            <a:ext cx="9491662" cy="522287"/>
          </a:xfrm>
          <a:prstGeom prst="rect">
            <a:avLst/>
          </a:prstGeom>
          <a:noFill/>
          <a:ln w="9525">
            <a:noFill/>
          </a:ln>
        </p:spPr>
        <p:txBody>
          <a:bodyPr wrap="square" anchor="t">
            <a:spAutoFit/>
          </a:bodyPr>
          <a:p>
            <a:r>
              <a:rPr lang="zh-CN" altLang="en-US" sz="2800">
                <a:latin typeface="Arial" panose="020B0604020202020204" pitchFamily="34" charset="0"/>
                <a:ea typeface="宋体" panose="02010600030101010101" pitchFamily="2" charset="-122"/>
              </a:rPr>
              <a:t>车辆如果加装油量传感器的话，可对车辆作业油耗进行评估。</a:t>
            </a:r>
            <a:endParaRPr lang="zh-CN" altLang="en-US" sz="2800">
              <a:latin typeface="Arial" panose="020B0604020202020204" pitchFamily="34" charset="0"/>
              <a:ea typeface="宋体" panose="02010600030101010101" pitchFamily="2" charset="-122"/>
            </a:endParaRPr>
          </a:p>
        </p:txBody>
      </p:sp>
      <p:graphicFrame>
        <p:nvGraphicFramePr>
          <p:cNvPr id="54275" name="对象 3"/>
          <p:cNvGraphicFramePr/>
          <p:nvPr/>
        </p:nvGraphicFramePr>
        <p:xfrm>
          <a:off x="444500" y="1951038"/>
          <a:ext cx="11134725" cy="4818062"/>
        </p:xfrm>
        <a:graphic>
          <a:graphicData uri="http://schemas.openxmlformats.org/presentationml/2006/ole">
            <mc:AlternateContent xmlns:mc="http://schemas.openxmlformats.org/markup-compatibility/2006">
              <mc:Choice xmlns:v="urn:schemas-microsoft-com:vml" Requires="v">
                <p:oleObj spid="_x0000_s3076" name="" r:id="rId1" imgW="9982200" imgH="4752975" progId="Paint.Picture">
                  <p:embed/>
                </p:oleObj>
              </mc:Choice>
              <mc:Fallback>
                <p:oleObj name="" r:id="rId1" imgW="9982200" imgH="4752975" progId="Paint.Picture">
                  <p:embed/>
                  <p:pic>
                    <p:nvPicPr>
                      <p:cNvPr id="0" name="图片 3075"/>
                      <p:cNvPicPr/>
                      <p:nvPr/>
                    </p:nvPicPr>
                    <p:blipFill>
                      <a:blip r:embed="rId2"/>
                      <a:stretch>
                        <a:fillRect/>
                      </a:stretch>
                    </p:blipFill>
                    <p:spPr>
                      <a:xfrm>
                        <a:off x="444500" y="1951038"/>
                        <a:ext cx="11134725" cy="4818062"/>
                      </a:xfrm>
                      <a:prstGeom prst="rect">
                        <a:avLst/>
                      </a:prstGeom>
                      <a:noFill/>
                      <a:ln w="38100">
                        <a:noFill/>
                        <a:miter/>
                      </a:ln>
                    </p:spPr>
                  </p:pic>
                </p:oleObj>
              </mc:Fallback>
            </mc:AlternateContent>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标题 1"/>
          <p:cNvSpPr txBox="1"/>
          <p:nvPr/>
        </p:nvSpPr>
        <p:spPr>
          <a:xfrm>
            <a:off x="6827838" y="249238"/>
            <a:ext cx="5113337" cy="1143000"/>
          </a:xfrm>
          <a:prstGeom prst="rect">
            <a:avLst/>
          </a:prstGeom>
          <a:noFill/>
          <a:ln w="9525">
            <a:noFill/>
          </a:ln>
        </p:spPr>
        <p:txBody>
          <a:bodyPr anchor="t"/>
          <a:p>
            <a:pPr>
              <a:lnSpc>
                <a:spcPct val="90000"/>
              </a:lnSpc>
            </a:pPr>
            <a:r>
              <a:rPr lang="zh-CN" altLang="en-US" sz="3600" b="1" dirty="0">
                <a:solidFill>
                  <a:srgbClr val="A5A5A5"/>
                </a:solidFill>
                <a:latin typeface="微软雅黑" panose="020B0503020204020204" pitchFamily="34" charset="-122"/>
                <a:ea typeface="微软雅黑" panose="020B0503020204020204" pitchFamily="34" charset="-122"/>
                <a:sym typeface="Calibri Light" panose="020F0302020204030204" pitchFamily="34" charset="0"/>
              </a:rPr>
              <a:t>项目管理 </a:t>
            </a:r>
            <a:r>
              <a:rPr lang="en-US" altLang="zh-CN" sz="36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功能</a:t>
            </a:r>
            <a:endParaRPr lang="zh-CN" altLang="en-US" sz="3600" b="1" dirty="0">
              <a:solidFill>
                <a:srgbClr val="A5A5A5"/>
              </a:solidFill>
              <a:latin typeface="Arial" panose="020B0604020202020204" pitchFamily="34" charset="0"/>
              <a:ea typeface="微软雅黑" panose="020B0503020204020204" pitchFamily="34" charset="-122"/>
              <a:sym typeface="Arial" panose="020B0604020202020204" pitchFamily="34" charset="0"/>
            </a:endParaRPr>
          </a:p>
          <a:p>
            <a:pPr>
              <a:lnSpc>
                <a:spcPct val="90000"/>
              </a:lnSpc>
            </a:pPr>
            <a:endPar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文本框 2"/>
          <p:cNvSpPr txBox="1"/>
          <p:nvPr/>
        </p:nvSpPr>
        <p:spPr>
          <a:xfrm>
            <a:off x="976313" y="1246188"/>
            <a:ext cx="9491663" cy="3108325"/>
          </a:xfrm>
          <a:prstGeom prst="rect">
            <a:avLst/>
          </a:prstGeom>
          <a:noFill/>
        </p:spPr>
        <p:txBody>
          <a:bodyPr wrap="square" rtlCol="0">
            <a:spAutoFit/>
          </a:bodyPr>
          <a:p>
            <a:r>
              <a:rPr lang="zh-CN" altLang="en-US" sz="2800" noProof="1">
                <a:latin typeface="Arial" panose="020B0604020202020204" pitchFamily="34" charset="0"/>
                <a:ea typeface="宋体" panose="02010600030101010101" pitchFamily="2" charset="-122"/>
                <a:cs typeface="+mn-cs"/>
              </a:rPr>
              <a:t>项目管理包括：</a:t>
            </a:r>
            <a:endParaRPr lang="zh-CN" altLang="en-US" sz="2800" noProof="1"/>
          </a:p>
          <a:p>
            <a:pPr marL="457200" indent="-457200">
              <a:buFont typeface="Wingdings" panose="05000000000000000000" charset="0"/>
              <a:buChar char="l"/>
            </a:pPr>
            <a:r>
              <a:rPr lang="zh-CN" altLang="en-US" sz="2800" noProof="1">
                <a:latin typeface="Arial" panose="020B0604020202020204" pitchFamily="34" charset="0"/>
                <a:ea typeface="宋体" panose="02010600030101010101" pitchFamily="2" charset="-122"/>
                <a:cs typeface="+mn-cs"/>
              </a:rPr>
              <a:t>项目信息</a:t>
            </a:r>
            <a:endParaRPr lang="zh-CN" altLang="en-US" sz="2800" noProof="1"/>
          </a:p>
          <a:p>
            <a:pPr marL="457200" indent="-457200">
              <a:buFont typeface="Wingdings" panose="05000000000000000000" charset="0"/>
              <a:buChar char="l"/>
            </a:pPr>
            <a:r>
              <a:rPr lang="zh-CN" altLang="en-US" sz="2800" noProof="1">
                <a:latin typeface="Arial" panose="020B0604020202020204" pitchFamily="34" charset="0"/>
                <a:ea typeface="宋体" panose="02010600030101010101" pitchFamily="2" charset="-122"/>
                <a:cs typeface="+mn-cs"/>
              </a:rPr>
              <a:t>项目合同</a:t>
            </a:r>
            <a:endParaRPr lang="zh-CN" altLang="en-US" sz="2800" noProof="1"/>
          </a:p>
          <a:p>
            <a:pPr marL="457200" indent="-457200">
              <a:buFont typeface="Wingdings" panose="05000000000000000000" charset="0"/>
              <a:buChar char="l"/>
            </a:pPr>
            <a:r>
              <a:rPr lang="zh-CN" altLang="en-US" sz="2800" noProof="1">
                <a:latin typeface="Arial" panose="020B0604020202020204" pitchFamily="34" charset="0"/>
                <a:ea typeface="宋体" panose="02010600030101010101" pitchFamily="2" charset="-122"/>
                <a:cs typeface="+mn-cs"/>
              </a:rPr>
              <a:t>项目成本</a:t>
            </a:r>
            <a:endParaRPr lang="zh-CN" altLang="en-US" sz="2800" noProof="1"/>
          </a:p>
          <a:p>
            <a:pPr marL="457200" indent="-457200">
              <a:buFont typeface="Wingdings" panose="05000000000000000000" charset="0"/>
              <a:buChar char="l"/>
            </a:pPr>
            <a:r>
              <a:rPr lang="zh-CN" altLang="en-US" sz="2800" noProof="1">
                <a:latin typeface="Arial" panose="020B0604020202020204" pitchFamily="34" charset="0"/>
                <a:ea typeface="宋体" panose="02010600030101010101" pitchFamily="2" charset="-122"/>
                <a:cs typeface="+mn-cs"/>
              </a:rPr>
              <a:t>收支管理。</a:t>
            </a:r>
            <a:endParaRPr lang="zh-CN" altLang="en-US" sz="2800" noProof="1"/>
          </a:p>
          <a:p>
            <a:r>
              <a:rPr lang="zh-CN" altLang="en-US" sz="2800" noProof="1">
                <a:latin typeface="Arial" panose="020B0604020202020204" pitchFamily="34" charset="0"/>
                <a:ea typeface="宋体" panose="02010600030101010101" pitchFamily="2" charset="-122"/>
                <a:cs typeface="+mn-cs"/>
              </a:rPr>
              <a:t>这些信息都可以录入，编辑，删除，以及根据录入的信息统计报表功能。</a:t>
            </a:r>
            <a:endParaRPr lang="zh-CN" altLang="en-US" sz="2800" noProof="1"/>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标题 1"/>
          <p:cNvSpPr txBox="1"/>
          <p:nvPr/>
        </p:nvSpPr>
        <p:spPr>
          <a:xfrm>
            <a:off x="6827838" y="249238"/>
            <a:ext cx="5113337" cy="1143000"/>
          </a:xfrm>
          <a:prstGeom prst="rect">
            <a:avLst/>
          </a:prstGeom>
          <a:noFill/>
          <a:ln w="9525">
            <a:noFill/>
          </a:ln>
        </p:spPr>
        <p:txBody>
          <a:bodyPr anchor="t"/>
          <a:p>
            <a:pPr>
              <a:lnSpc>
                <a:spcPct val="90000"/>
              </a:lnSpc>
            </a:pPr>
            <a:r>
              <a:rPr lang="zh-CN" altLang="en-US" sz="3600" b="1" dirty="0">
                <a:solidFill>
                  <a:srgbClr val="A5A5A5"/>
                </a:solidFill>
                <a:latin typeface="微软雅黑" panose="020B0503020204020204" pitchFamily="34" charset="-122"/>
                <a:ea typeface="微软雅黑" panose="020B0503020204020204" pitchFamily="34" charset="-122"/>
                <a:sym typeface="Calibri Light" panose="020F0302020204030204" pitchFamily="34" charset="0"/>
              </a:rPr>
              <a:t>项目管理 </a:t>
            </a:r>
            <a:r>
              <a:rPr lang="en-US" altLang="zh-CN" sz="36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信息</a:t>
            </a:r>
            <a:endParaRPr lang="zh-CN" altLang="en-US" sz="3600" b="1" dirty="0">
              <a:solidFill>
                <a:srgbClr val="A5A5A5"/>
              </a:solidFill>
              <a:latin typeface="Arial" panose="020B0604020202020204" pitchFamily="34" charset="0"/>
              <a:ea typeface="微软雅黑" panose="020B0503020204020204" pitchFamily="34" charset="-122"/>
              <a:sym typeface="Arial" panose="020B0604020202020204" pitchFamily="34" charset="0"/>
            </a:endParaRPr>
          </a:p>
          <a:p>
            <a:pPr>
              <a:lnSpc>
                <a:spcPct val="90000"/>
              </a:lnSpc>
            </a:pPr>
            <a:endPar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endParaRPr>
          </a:p>
        </p:txBody>
      </p:sp>
      <p:pic>
        <p:nvPicPr>
          <p:cNvPr id="56322" name="图片 1"/>
          <p:cNvPicPr>
            <a:picLocks noChangeAspect="1"/>
          </p:cNvPicPr>
          <p:nvPr/>
        </p:nvPicPr>
        <p:blipFill>
          <a:blip r:embed="rId1"/>
          <a:srcRect l="4948" t="1604" r="5074" b="3104"/>
          <a:stretch>
            <a:fillRect/>
          </a:stretch>
        </p:blipFill>
        <p:spPr>
          <a:xfrm>
            <a:off x="793750" y="773113"/>
            <a:ext cx="11047413" cy="5891212"/>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文本框 99"/>
          <p:cNvSpPr txBox="1"/>
          <p:nvPr/>
        </p:nvSpPr>
        <p:spPr>
          <a:xfrm>
            <a:off x="438150" y="1304925"/>
            <a:ext cx="11314113" cy="3107690"/>
          </a:xfrm>
          <a:prstGeom prst="rect">
            <a:avLst/>
          </a:prstGeom>
          <a:noFill/>
          <a:ln w="9525">
            <a:noFill/>
          </a:ln>
        </p:spPr>
        <p:txBody>
          <a:bodyPr wrap="square" anchor="t">
            <a:spAutoFit/>
          </a:bodyPr>
          <a:p>
            <a:pPr indent="381000"/>
            <a:r>
              <a:rPr lang="zh-CN" altLang="zh-CN" sz="2800">
                <a:latin typeface="Arial" panose="020B0604020202020204" pitchFamily="34" charset="0"/>
                <a:ea typeface="微软雅黑" panose="020B0503020204020204" pitchFamily="34" charset="-122"/>
              </a:rPr>
              <a:t>智慧环卫综合服务平台依托</a:t>
            </a:r>
            <a:r>
              <a:rPr lang="en-US" altLang="zh-CN" sz="2800">
                <a:latin typeface="Arial" panose="020B0604020202020204" pitchFamily="34" charset="0"/>
                <a:ea typeface="微软雅黑" panose="020B0503020204020204" pitchFamily="34" charset="-122"/>
              </a:rPr>
              <a:t>“</a:t>
            </a:r>
            <a:r>
              <a:rPr lang="zh-CN" altLang="en-US" sz="2800">
                <a:latin typeface="Arial" panose="020B0604020202020204" pitchFamily="34" charset="0"/>
                <a:ea typeface="微软雅黑" panose="020B0503020204020204" pitchFamily="34" charset="-122"/>
              </a:rPr>
              <a:t>大云物移</a:t>
            </a:r>
            <a:r>
              <a:rPr lang="en-US" altLang="zh-CN" sz="2800">
                <a:latin typeface="Arial" panose="020B0604020202020204" pitchFamily="34" charset="0"/>
                <a:ea typeface="微软雅黑" panose="020B0503020204020204" pitchFamily="34" charset="-122"/>
              </a:rPr>
              <a:t>”</a:t>
            </a:r>
            <a:r>
              <a:rPr lang="zh-CN" altLang="zh-CN" sz="2800">
                <a:latin typeface="Arial" panose="020B0604020202020204" pitchFamily="34" charset="0"/>
                <a:ea typeface="微软雅黑" panose="020B0503020204020204" pitchFamily="34" charset="-122"/>
              </a:rPr>
              <a:t>技术，对环卫管理所涉及到的人、车、物、事进行全过程实时管理，合理设计规划环卫管理模式，提升环卫作业质量，降低环卫运营成本。形成了作业人员网格化、作业车辆智能化、作业过程精细化、作业物料量化的管理方式，实现对环卫工作数字化、网络化和智能化的全方位管理。智慧环卫综合服务平台极大的提高了环卫作业工作的规范化及科学化水平，为环卫工作提供了高效的解决方案。</a:t>
            </a:r>
            <a:endParaRPr lang="zh-CN" altLang="zh-CN" sz="2800">
              <a:latin typeface="Arial" panose="020B0604020202020204" pitchFamily="34" charset="0"/>
              <a:ea typeface="微软雅黑" panose="020B0503020204020204" pitchFamily="34" charset="-122"/>
            </a:endParaRPr>
          </a:p>
        </p:txBody>
      </p:sp>
      <p:sp>
        <p:nvSpPr>
          <p:cNvPr id="11266" name="标题 1"/>
          <p:cNvSpPr txBox="1"/>
          <p:nvPr/>
        </p:nvSpPr>
        <p:spPr>
          <a:xfrm>
            <a:off x="6827838" y="265113"/>
            <a:ext cx="5113337" cy="1143000"/>
          </a:xfrm>
          <a:prstGeom prst="rect">
            <a:avLst/>
          </a:prstGeom>
          <a:noFill/>
          <a:ln w="9525">
            <a:noFill/>
          </a:ln>
        </p:spPr>
        <p:txBody>
          <a:bodyPr anchor="t"/>
          <a:p>
            <a:pPr>
              <a:lnSpc>
                <a:spcPct val="90000"/>
              </a:lnSpc>
            </a:pPr>
            <a:r>
              <a:rPr lang="zh-CN" altLang="en-US" sz="3600" b="1" dirty="0">
                <a:solidFill>
                  <a:srgbClr val="A5A5A5"/>
                </a:solidFill>
                <a:latin typeface="微软雅黑" panose="020B0503020204020204" pitchFamily="34" charset="-122"/>
                <a:ea typeface="微软雅黑" panose="020B0503020204020204" pitchFamily="34" charset="-122"/>
                <a:sym typeface="Calibri Light" panose="020F0302020204030204" pitchFamily="34" charset="0"/>
              </a:rPr>
              <a:t>环卫云平台 </a:t>
            </a:r>
            <a:r>
              <a:rPr lang="en-US" altLang="zh-CN"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优势</a:t>
            </a:r>
            <a:endPar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标题 1"/>
          <p:cNvSpPr txBox="1"/>
          <p:nvPr/>
        </p:nvSpPr>
        <p:spPr>
          <a:xfrm>
            <a:off x="6827838" y="249238"/>
            <a:ext cx="5113337" cy="1143000"/>
          </a:xfrm>
          <a:prstGeom prst="rect">
            <a:avLst/>
          </a:prstGeom>
          <a:noFill/>
          <a:ln w="9525">
            <a:noFill/>
          </a:ln>
        </p:spPr>
        <p:txBody>
          <a:bodyPr anchor="t"/>
          <a:p>
            <a:pPr>
              <a:lnSpc>
                <a:spcPct val="90000"/>
              </a:lnSpc>
            </a:pPr>
            <a:r>
              <a:rPr lang="zh-CN" altLang="en-US" sz="3600" b="1" dirty="0">
                <a:solidFill>
                  <a:srgbClr val="A5A5A5"/>
                </a:solidFill>
                <a:latin typeface="微软雅黑" panose="020B0503020204020204" pitchFamily="34" charset="-122"/>
                <a:ea typeface="微软雅黑" panose="020B0503020204020204" pitchFamily="34" charset="-122"/>
                <a:sym typeface="Calibri Light" panose="020F0302020204030204" pitchFamily="34" charset="0"/>
              </a:rPr>
              <a:t>项目管理 </a:t>
            </a:r>
            <a:r>
              <a:rPr lang="en-US" altLang="zh-CN" sz="36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合同</a:t>
            </a:r>
            <a:endParaRPr lang="zh-CN" altLang="en-US" sz="3600" b="1" dirty="0">
              <a:solidFill>
                <a:srgbClr val="A5A5A5"/>
              </a:solidFill>
              <a:latin typeface="Arial" panose="020B0604020202020204" pitchFamily="34" charset="0"/>
              <a:ea typeface="微软雅黑" panose="020B0503020204020204" pitchFamily="34" charset="-122"/>
              <a:sym typeface="Arial" panose="020B0604020202020204" pitchFamily="34" charset="0"/>
            </a:endParaRPr>
          </a:p>
          <a:p>
            <a:pPr>
              <a:lnSpc>
                <a:spcPct val="90000"/>
              </a:lnSpc>
            </a:pPr>
            <a:endPar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endParaRPr>
          </a:p>
        </p:txBody>
      </p:sp>
      <p:pic>
        <p:nvPicPr>
          <p:cNvPr id="57346" name="图片 1"/>
          <p:cNvPicPr>
            <a:picLocks noChangeAspect="1"/>
          </p:cNvPicPr>
          <p:nvPr/>
        </p:nvPicPr>
        <p:blipFill>
          <a:blip r:embed="rId1"/>
          <a:srcRect l="12309" t="1357" r="12413" b="3349"/>
          <a:stretch>
            <a:fillRect/>
          </a:stretch>
        </p:blipFill>
        <p:spPr>
          <a:xfrm>
            <a:off x="787400" y="803275"/>
            <a:ext cx="10707688" cy="5889625"/>
          </a:xfrm>
          <a:prstGeom prst="rect">
            <a:avLst/>
          </a:prstGeom>
          <a:noFill/>
          <a:ln w="9525">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标题 1"/>
          <p:cNvSpPr txBox="1"/>
          <p:nvPr/>
        </p:nvSpPr>
        <p:spPr>
          <a:xfrm>
            <a:off x="6827838" y="249238"/>
            <a:ext cx="5113337" cy="1143000"/>
          </a:xfrm>
          <a:prstGeom prst="rect">
            <a:avLst/>
          </a:prstGeom>
          <a:noFill/>
          <a:ln w="9525">
            <a:noFill/>
          </a:ln>
        </p:spPr>
        <p:txBody>
          <a:bodyPr anchor="t"/>
          <a:p>
            <a:pPr>
              <a:lnSpc>
                <a:spcPct val="90000"/>
              </a:lnSpc>
            </a:pPr>
            <a:r>
              <a:rPr lang="zh-CN" altLang="en-US" sz="3600" b="1" dirty="0">
                <a:solidFill>
                  <a:srgbClr val="A5A5A5"/>
                </a:solidFill>
                <a:latin typeface="微软雅黑" panose="020B0503020204020204" pitchFamily="34" charset="-122"/>
                <a:ea typeface="微软雅黑" panose="020B0503020204020204" pitchFamily="34" charset="-122"/>
                <a:sym typeface="Calibri Light" panose="020F0302020204030204" pitchFamily="34" charset="0"/>
              </a:rPr>
              <a:t>项目管理 </a:t>
            </a:r>
            <a:r>
              <a:rPr lang="en-US" altLang="zh-CN" sz="36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成本</a:t>
            </a:r>
            <a:endParaRPr lang="zh-CN" altLang="en-US" sz="3600" b="1" dirty="0">
              <a:solidFill>
                <a:srgbClr val="A5A5A5"/>
              </a:solidFill>
              <a:latin typeface="Arial" panose="020B0604020202020204" pitchFamily="34" charset="0"/>
              <a:ea typeface="微软雅黑" panose="020B0503020204020204" pitchFamily="34" charset="-122"/>
              <a:sym typeface="Arial" panose="020B0604020202020204" pitchFamily="34" charset="0"/>
            </a:endParaRPr>
          </a:p>
          <a:p>
            <a:pPr>
              <a:lnSpc>
                <a:spcPct val="90000"/>
              </a:lnSpc>
            </a:pPr>
            <a:endPar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endParaRPr>
          </a:p>
        </p:txBody>
      </p:sp>
      <p:pic>
        <p:nvPicPr>
          <p:cNvPr id="58370" name="图片 2"/>
          <p:cNvPicPr>
            <a:picLocks noChangeAspect="1"/>
          </p:cNvPicPr>
          <p:nvPr/>
        </p:nvPicPr>
        <p:blipFill>
          <a:blip r:embed="rId1"/>
          <a:srcRect l="12193" t="1604" r="12178" b="3349"/>
          <a:stretch>
            <a:fillRect/>
          </a:stretch>
        </p:blipFill>
        <p:spPr>
          <a:xfrm>
            <a:off x="596900" y="773113"/>
            <a:ext cx="11166475" cy="5875337"/>
          </a:xfrm>
          <a:prstGeom prst="rect">
            <a:avLst/>
          </a:prstGeom>
          <a:noFill/>
          <a:ln w="9525">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3" name="标题 1"/>
          <p:cNvSpPr txBox="1"/>
          <p:nvPr/>
        </p:nvSpPr>
        <p:spPr>
          <a:xfrm>
            <a:off x="6827838" y="249238"/>
            <a:ext cx="5113337" cy="1143000"/>
          </a:xfrm>
          <a:prstGeom prst="rect">
            <a:avLst/>
          </a:prstGeom>
          <a:noFill/>
          <a:ln w="9525">
            <a:noFill/>
          </a:ln>
        </p:spPr>
        <p:txBody>
          <a:bodyPr anchor="t"/>
          <a:p>
            <a:pPr>
              <a:lnSpc>
                <a:spcPct val="90000"/>
              </a:lnSpc>
            </a:pPr>
            <a:r>
              <a:rPr lang="zh-CN" altLang="en-US" sz="3600" b="1" dirty="0">
                <a:solidFill>
                  <a:srgbClr val="A5A5A5"/>
                </a:solidFill>
                <a:latin typeface="微软雅黑" panose="020B0503020204020204" pitchFamily="34" charset="-122"/>
                <a:ea typeface="微软雅黑" panose="020B0503020204020204" pitchFamily="34" charset="-122"/>
                <a:sym typeface="Calibri Light" panose="020F0302020204030204" pitchFamily="34" charset="0"/>
              </a:rPr>
              <a:t>项目管理 </a:t>
            </a:r>
            <a:r>
              <a:rPr lang="en-US" altLang="zh-CN" sz="36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收支</a:t>
            </a:r>
            <a:endParaRPr lang="zh-CN" altLang="en-US" sz="3600" b="1" dirty="0">
              <a:solidFill>
                <a:srgbClr val="A5A5A5"/>
              </a:solidFill>
              <a:latin typeface="Arial" panose="020B0604020202020204" pitchFamily="34" charset="0"/>
              <a:ea typeface="微软雅黑" panose="020B0503020204020204" pitchFamily="34" charset="-122"/>
              <a:sym typeface="Arial" panose="020B0604020202020204" pitchFamily="34" charset="0"/>
            </a:endParaRPr>
          </a:p>
          <a:p>
            <a:pPr>
              <a:lnSpc>
                <a:spcPct val="90000"/>
              </a:lnSpc>
            </a:pPr>
            <a:endPar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endParaRPr>
          </a:p>
        </p:txBody>
      </p:sp>
      <p:pic>
        <p:nvPicPr>
          <p:cNvPr id="59394" name="图片 1"/>
          <p:cNvPicPr>
            <a:picLocks noChangeAspect="1"/>
          </p:cNvPicPr>
          <p:nvPr/>
        </p:nvPicPr>
        <p:blipFill>
          <a:blip r:embed="rId1"/>
          <a:srcRect l="12427" t="1849" r="12413" b="4089"/>
          <a:stretch>
            <a:fillRect/>
          </a:stretch>
        </p:blipFill>
        <p:spPr>
          <a:xfrm>
            <a:off x="550863" y="865188"/>
            <a:ext cx="11028362" cy="5813425"/>
          </a:xfrm>
          <a:prstGeom prst="rect">
            <a:avLst/>
          </a:prstGeom>
          <a:noFill/>
          <a:ln w="9525">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7" name="标题 1"/>
          <p:cNvSpPr txBox="1"/>
          <p:nvPr/>
        </p:nvSpPr>
        <p:spPr>
          <a:xfrm>
            <a:off x="6827838" y="249238"/>
            <a:ext cx="5113337" cy="1143000"/>
          </a:xfrm>
          <a:prstGeom prst="rect">
            <a:avLst/>
          </a:prstGeom>
          <a:noFill/>
          <a:ln w="9525">
            <a:noFill/>
          </a:ln>
        </p:spPr>
        <p:txBody>
          <a:bodyPr anchor="t"/>
          <a:p>
            <a:pPr>
              <a:lnSpc>
                <a:spcPct val="90000"/>
              </a:lnSpc>
            </a:pPr>
            <a:r>
              <a:rPr lang="zh-CN" altLang="en-US" sz="3600" b="1" dirty="0">
                <a:solidFill>
                  <a:srgbClr val="A5A5A5"/>
                </a:solidFill>
                <a:latin typeface="微软雅黑" panose="020B0503020204020204" pitchFamily="34" charset="-122"/>
                <a:ea typeface="微软雅黑" panose="020B0503020204020204" pitchFamily="34" charset="-122"/>
                <a:sym typeface="Calibri Light" panose="020F0302020204030204" pitchFamily="34" charset="0"/>
              </a:rPr>
              <a:t>项目管理 </a:t>
            </a:r>
            <a:r>
              <a:rPr lang="en-US" altLang="zh-CN" sz="36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统计</a:t>
            </a:r>
            <a:endParaRPr lang="zh-CN" altLang="en-US" sz="3600" b="1" dirty="0">
              <a:solidFill>
                <a:srgbClr val="A5A5A5"/>
              </a:solidFill>
              <a:latin typeface="Arial" panose="020B0604020202020204" pitchFamily="34" charset="0"/>
              <a:ea typeface="微软雅黑" panose="020B0503020204020204" pitchFamily="34" charset="-122"/>
              <a:sym typeface="Arial" panose="020B0604020202020204" pitchFamily="34" charset="0"/>
            </a:endParaRPr>
          </a:p>
          <a:p>
            <a:pPr>
              <a:lnSpc>
                <a:spcPct val="90000"/>
              </a:lnSpc>
            </a:pPr>
            <a:endPar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endParaRPr>
          </a:p>
        </p:txBody>
      </p:sp>
      <p:pic>
        <p:nvPicPr>
          <p:cNvPr id="60418" name="图片 2"/>
          <p:cNvPicPr>
            <a:picLocks noChangeAspect="1"/>
          </p:cNvPicPr>
          <p:nvPr/>
        </p:nvPicPr>
        <p:blipFill>
          <a:blip r:embed="rId1"/>
          <a:srcRect l="15594" t="369"/>
          <a:stretch>
            <a:fillRect/>
          </a:stretch>
        </p:blipFill>
        <p:spPr>
          <a:xfrm>
            <a:off x="606425" y="911225"/>
            <a:ext cx="10979150" cy="5822950"/>
          </a:xfrm>
          <a:prstGeom prst="rect">
            <a:avLst/>
          </a:prstGeom>
          <a:noFill/>
          <a:ln w="9525">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1441" name="图片 18"/>
          <p:cNvPicPr>
            <a:picLocks noChangeAspect="1"/>
          </p:cNvPicPr>
          <p:nvPr/>
        </p:nvPicPr>
        <p:blipFill>
          <a:blip r:embed="rId1"/>
          <a:srcRect l="42403" t="21944" r="35178" b="14444"/>
          <a:stretch>
            <a:fillRect/>
          </a:stretch>
        </p:blipFill>
        <p:spPr>
          <a:xfrm>
            <a:off x="1631950" y="1628775"/>
            <a:ext cx="2305050" cy="4362450"/>
          </a:xfrm>
          <a:prstGeom prst="rect">
            <a:avLst/>
          </a:prstGeom>
          <a:noFill/>
          <a:ln w="9525">
            <a:noFill/>
          </a:ln>
        </p:spPr>
      </p:pic>
      <p:pic>
        <p:nvPicPr>
          <p:cNvPr id="61442" name="图片 351"/>
          <p:cNvPicPr>
            <a:picLocks noChangeAspect="1"/>
          </p:cNvPicPr>
          <p:nvPr/>
        </p:nvPicPr>
        <p:blipFill>
          <a:blip r:embed="rId2"/>
          <a:stretch>
            <a:fillRect/>
          </a:stretch>
        </p:blipFill>
        <p:spPr>
          <a:xfrm>
            <a:off x="3952875" y="2865438"/>
            <a:ext cx="3414713" cy="1366837"/>
          </a:xfrm>
          <a:prstGeom prst="rect">
            <a:avLst/>
          </a:prstGeom>
          <a:noFill/>
          <a:ln w="9525">
            <a:noFill/>
          </a:ln>
        </p:spPr>
      </p:pic>
      <p:sp>
        <p:nvSpPr>
          <p:cNvPr id="61443" name="TextBox 353"/>
          <p:cNvSpPr txBox="1"/>
          <p:nvPr/>
        </p:nvSpPr>
        <p:spPr>
          <a:xfrm rot="-458172" flipH="1">
            <a:off x="4983163" y="3024188"/>
            <a:ext cx="1943100" cy="830262"/>
          </a:xfrm>
          <a:prstGeom prst="rect">
            <a:avLst/>
          </a:prstGeom>
          <a:noFill/>
          <a:ln w="9525">
            <a:noFill/>
          </a:ln>
        </p:spPr>
        <p:txBody>
          <a:bodyPr anchor="t">
            <a:spAutoFit/>
          </a:bodyPr>
          <a:p>
            <a:pPr algn="ctr"/>
            <a:r>
              <a:rPr lang="zh-CN" altLang="en-US" sz="2400" b="1" dirty="0">
                <a:solidFill>
                  <a:schemeClr val="bg1"/>
                </a:solidFill>
                <a:latin typeface="Arial Rounded MT Bold" panose="020F0704030504030204" pitchFamily="34" charset="0"/>
                <a:ea typeface="微软雅黑" panose="020B0503020204020204" pitchFamily="34" charset="-122"/>
              </a:rPr>
              <a:t>环卫云平台</a:t>
            </a:r>
            <a:endParaRPr lang="zh-CN" altLang="en-US" sz="2400" b="1" dirty="0">
              <a:solidFill>
                <a:schemeClr val="bg1"/>
              </a:solidFill>
              <a:latin typeface="Arial Rounded MT Bold" panose="020F0704030504030204" pitchFamily="34" charset="0"/>
              <a:ea typeface="微软雅黑" panose="020B0503020204020204" pitchFamily="34" charset="-122"/>
            </a:endParaRPr>
          </a:p>
          <a:p>
            <a:pPr algn="ctr"/>
            <a:r>
              <a:rPr lang="zh-CN" altLang="en-US" sz="2400" b="1" dirty="0">
                <a:solidFill>
                  <a:schemeClr val="bg1"/>
                </a:solidFill>
                <a:latin typeface="Arial Rounded MT Bold" panose="020F0704030504030204" pitchFamily="34" charset="0"/>
                <a:ea typeface="微软雅黑" panose="020B0503020204020204" pitchFamily="34" charset="-122"/>
              </a:rPr>
              <a:t>其它功能</a:t>
            </a:r>
            <a:endParaRPr lang="zh-CN" altLang="en-US" sz="2400" b="1" dirty="0">
              <a:solidFill>
                <a:schemeClr val="bg1"/>
              </a:solidFill>
              <a:latin typeface="Arial Rounded MT Bold" panose="020F0704030504030204" pitchFamily="34" charset="0"/>
              <a:ea typeface="微软雅黑" panose="020B0503020204020204" pitchFamily="34" charset="-122"/>
            </a:endParaRPr>
          </a:p>
        </p:txBody>
      </p:sp>
      <p:sp>
        <p:nvSpPr>
          <p:cNvPr id="61444" name="TextBox 354"/>
          <p:cNvSpPr txBox="1"/>
          <p:nvPr/>
        </p:nvSpPr>
        <p:spPr>
          <a:xfrm>
            <a:off x="7367588" y="2873375"/>
            <a:ext cx="2678112" cy="1076325"/>
          </a:xfrm>
          <a:prstGeom prst="rect">
            <a:avLst/>
          </a:prstGeom>
          <a:noFill/>
          <a:ln w="9525">
            <a:noFill/>
          </a:ln>
        </p:spPr>
        <p:txBody>
          <a:bodyPr wrap="square" anchor="t">
            <a:spAutoFit/>
          </a:bodyPr>
          <a:p>
            <a:pPr defTabSz="914400"/>
            <a:r>
              <a:rPr lang="zh-CN" altLang="zh-CN" dirty="0">
                <a:solidFill>
                  <a:srgbClr val="595959"/>
                </a:solidFill>
                <a:latin typeface="Arial" panose="020B0604020202020204" pitchFamily="34" charset="0"/>
                <a:ea typeface="微软雅黑" panose="020B0503020204020204" pitchFamily="34" charset="-122"/>
              </a:rPr>
              <a:t>公厕管理</a:t>
            </a:r>
            <a:endParaRPr lang="zh-CN" altLang="zh-CN" dirty="0">
              <a:solidFill>
                <a:srgbClr val="595959"/>
              </a:solidFill>
              <a:latin typeface="Arial" panose="020B0604020202020204" pitchFamily="34" charset="0"/>
              <a:ea typeface="微软雅黑" panose="020B0503020204020204" pitchFamily="34" charset="-122"/>
            </a:endParaRPr>
          </a:p>
          <a:p>
            <a:pPr defTabSz="914400"/>
            <a:r>
              <a:rPr lang="zh-CN" altLang="en-US" dirty="0">
                <a:solidFill>
                  <a:srgbClr val="595959"/>
                </a:solidFill>
                <a:latin typeface="Arial" panose="020B0604020202020204" pitchFamily="34" charset="0"/>
                <a:ea typeface="微软雅黑" panose="020B0503020204020204" pitchFamily="34" charset="-122"/>
              </a:rPr>
              <a:t>系统管理</a:t>
            </a:r>
            <a:endParaRPr lang="zh-CN" altLang="en-US" dirty="0">
              <a:solidFill>
                <a:srgbClr val="595959"/>
              </a:solidFill>
              <a:latin typeface="Arial" panose="020B0604020202020204" pitchFamily="34" charset="0"/>
              <a:ea typeface="微软雅黑" panose="020B0503020204020204" pitchFamily="34" charset="-122"/>
            </a:endParaRPr>
          </a:p>
          <a:p>
            <a:pPr defTabSz="914400"/>
            <a:endParaRPr lang="en-US" altLang="zh-CN" sz="1400" dirty="0">
              <a:solidFill>
                <a:srgbClr val="595959"/>
              </a:solidFill>
              <a:latin typeface="Arial" panose="020B0604020202020204" pitchFamily="34" charset="0"/>
              <a:ea typeface="微软雅黑" panose="020B0503020204020204" pitchFamily="34" charset="-122"/>
            </a:endParaRPr>
          </a:p>
          <a:p>
            <a:pPr defTabSz="914400"/>
            <a:endParaRPr lang="en-US" altLang="zh-CN" sz="1400" dirty="0">
              <a:solidFill>
                <a:srgbClr val="595959"/>
              </a:solidFill>
              <a:latin typeface="Arial" panose="020B0604020202020204" pitchFamily="34" charset="0"/>
              <a:ea typeface="微软雅黑" panose="020B0503020204020204" pitchFamily="34" charset="-122"/>
            </a:endParaRPr>
          </a:p>
        </p:txBody>
      </p:sp>
    </p:spTree>
  </p:cSld>
  <p:clrMapOvr>
    <a:masterClrMapping/>
  </p:clrMapOvr>
  <p:transition spd="med">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标题 1"/>
          <p:cNvSpPr txBox="1"/>
          <p:nvPr/>
        </p:nvSpPr>
        <p:spPr>
          <a:xfrm>
            <a:off x="6827838" y="249238"/>
            <a:ext cx="5113337" cy="1143000"/>
          </a:xfrm>
          <a:prstGeom prst="rect">
            <a:avLst/>
          </a:prstGeom>
          <a:noFill/>
          <a:ln w="9525">
            <a:noFill/>
          </a:ln>
        </p:spPr>
        <p:txBody>
          <a:bodyPr anchor="t"/>
          <a:p>
            <a:pPr>
              <a:lnSpc>
                <a:spcPct val="90000"/>
              </a:lnSpc>
            </a:pPr>
            <a:r>
              <a:rPr lang="zh-CN" altLang="en-US" sz="3600" b="1" dirty="0">
                <a:solidFill>
                  <a:srgbClr val="A5A5A5"/>
                </a:solidFill>
                <a:latin typeface="微软雅黑" panose="020B0503020204020204" pitchFamily="34" charset="-122"/>
                <a:ea typeface="微软雅黑" panose="020B0503020204020204" pitchFamily="34" charset="-122"/>
                <a:sym typeface="Calibri Light" panose="020F0302020204030204" pitchFamily="34" charset="0"/>
              </a:rPr>
              <a:t>其它功能 </a:t>
            </a:r>
            <a:r>
              <a:rPr lang="en-US" altLang="zh-CN" sz="36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公厕管理</a:t>
            </a:r>
            <a:endParaRPr lang="zh-CN" altLang="en-US" sz="3600" b="1" dirty="0">
              <a:solidFill>
                <a:srgbClr val="A5A5A5"/>
              </a:solidFill>
              <a:latin typeface="Arial" panose="020B0604020202020204" pitchFamily="34" charset="0"/>
              <a:ea typeface="微软雅黑" panose="020B0503020204020204" pitchFamily="34" charset="-122"/>
              <a:sym typeface="Arial" panose="020B0604020202020204" pitchFamily="34" charset="0"/>
            </a:endParaRPr>
          </a:p>
          <a:p>
            <a:pPr>
              <a:lnSpc>
                <a:spcPct val="90000"/>
              </a:lnSpc>
            </a:pPr>
            <a:endPar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endParaRPr>
          </a:p>
        </p:txBody>
      </p:sp>
      <p:pic>
        <p:nvPicPr>
          <p:cNvPr id="62466" name="图片 1"/>
          <p:cNvPicPr>
            <a:picLocks noChangeAspect="1"/>
          </p:cNvPicPr>
          <p:nvPr/>
        </p:nvPicPr>
        <p:blipFill>
          <a:blip r:embed="rId1"/>
          <a:srcRect l="15361" t="14334"/>
          <a:stretch>
            <a:fillRect/>
          </a:stretch>
        </p:blipFill>
        <p:spPr>
          <a:xfrm>
            <a:off x="492125" y="1031875"/>
            <a:ext cx="11010900" cy="5280025"/>
          </a:xfrm>
          <a:prstGeom prst="rect">
            <a:avLst/>
          </a:prstGeom>
          <a:noFill/>
          <a:ln w="9525">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89" name="标题 1"/>
          <p:cNvSpPr txBox="1"/>
          <p:nvPr/>
        </p:nvSpPr>
        <p:spPr>
          <a:xfrm>
            <a:off x="6827838" y="249238"/>
            <a:ext cx="5113337" cy="1143000"/>
          </a:xfrm>
          <a:prstGeom prst="rect">
            <a:avLst/>
          </a:prstGeom>
          <a:noFill/>
          <a:ln w="9525">
            <a:noFill/>
          </a:ln>
        </p:spPr>
        <p:txBody>
          <a:bodyPr anchor="t"/>
          <a:p>
            <a:pPr>
              <a:lnSpc>
                <a:spcPct val="90000"/>
              </a:lnSpc>
            </a:pPr>
            <a:r>
              <a:rPr lang="zh-CN" altLang="en-US" sz="3600" b="1" dirty="0">
                <a:solidFill>
                  <a:srgbClr val="A5A5A5"/>
                </a:solidFill>
                <a:latin typeface="微软雅黑" panose="020B0503020204020204" pitchFamily="34" charset="-122"/>
                <a:ea typeface="微软雅黑" panose="020B0503020204020204" pitchFamily="34" charset="-122"/>
                <a:sym typeface="Calibri Light" panose="020F0302020204030204" pitchFamily="34" charset="0"/>
              </a:rPr>
              <a:t>其它功能</a:t>
            </a:r>
            <a:r>
              <a:rPr lang="en-US" altLang="zh-CN" sz="36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系统管理</a:t>
            </a:r>
            <a:endParaRPr lang="zh-CN" altLang="en-US" sz="3600" b="1" dirty="0">
              <a:solidFill>
                <a:srgbClr val="A5A5A5"/>
              </a:solidFill>
              <a:latin typeface="Arial" panose="020B0604020202020204" pitchFamily="34" charset="0"/>
              <a:ea typeface="微软雅黑" panose="020B0503020204020204" pitchFamily="34" charset="-122"/>
              <a:sym typeface="Arial" panose="020B0604020202020204" pitchFamily="34" charset="0"/>
            </a:endParaRPr>
          </a:p>
          <a:p>
            <a:pPr>
              <a:lnSpc>
                <a:spcPct val="90000"/>
              </a:lnSpc>
            </a:pPr>
            <a:endPar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endParaRPr>
          </a:p>
        </p:txBody>
      </p:sp>
      <p:sp>
        <p:nvSpPr>
          <p:cNvPr id="63490" name="文本框 1"/>
          <p:cNvSpPr txBox="1"/>
          <p:nvPr/>
        </p:nvSpPr>
        <p:spPr>
          <a:xfrm>
            <a:off x="1452563" y="1023938"/>
            <a:ext cx="5160962" cy="522287"/>
          </a:xfrm>
          <a:prstGeom prst="rect">
            <a:avLst/>
          </a:prstGeom>
          <a:noFill/>
          <a:ln w="9525">
            <a:noFill/>
          </a:ln>
        </p:spPr>
        <p:txBody>
          <a:bodyPr wrap="none" anchor="t">
            <a:spAutoFit/>
          </a:bodyPr>
          <a:p>
            <a:r>
              <a:rPr lang="zh-CN" altLang="en-US" sz="2800">
                <a:latin typeface="Arial" panose="020B0604020202020204" pitchFamily="34" charset="0"/>
                <a:ea typeface="宋体" panose="02010600030101010101" pitchFamily="2" charset="-122"/>
              </a:rPr>
              <a:t>对系统的账号，权限进行管理。</a:t>
            </a:r>
            <a:endParaRPr lang="zh-CN" altLang="en-US">
              <a:latin typeface="Arial" panose="020B0604020202020204" pitchFamily="34" charset="0"/>
              <a:ea typeface="宋体" panose="02010600030101010101" pitchFamily="2" charset="-122"/>
            </a:endParaRPr>
          </a:p>
        </p:txBody>
      </p:sp>
      <p:pic>
        <p:nvPicPr>
          <p:cNvPr id="63491" name="图片 2"/>
          <p:cNvPicPr>
            <a:picLocks noChangeAspect="1"/>
          </p:cNvPicPr>
          <p:nvPr/>
        </p:nvPicPr>
        <p:blipFill>
          <a:blip r:embed="rId1"/>
          <a:srcRect l="15596" t="22034" r="22180" b="6728"/>
          <a:stretch>
            <a:fillRect/>
          </a:stretch>
        </p:blipFill>
        <p:spPr>
          <a:xfrm>
            <a:off x="1101725" y="1673225"/>
            <a:ext cx="10291763" cy="4921250"/>
          </a:xfrm>
          <a:prstGeom prst="rect">
            <a:avLst/>
          </a:prstGeom>
          <a:noFill/>
          <a:ln w="9525">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3" name="标题 1"/>
          <p:cNvSpPr txBox="1"/>
          <p:nvPr/>
        </p:nvSpPr>
        <p:spPr>
          <a:xfrm>
            <a:off x="6827838" y="249238"/>
            <a:ext cx="5113337" cy="1143000"/>
          </a:xfrm>
          <a:prstGeom prst="rect">
            <a:avLst/>
          </a:prstGeom>
          <a:noFill/>
          <a:ln w="9525">
            <a:noFill/>
          </a:ln>
        </p:spPr>
        <p:txBody>
          <a:bodyPr anchor="t"/>
          <a:p>
            <a:pPr>
              <a:lnSpc>
                <a:spcPct val="90000"/>
              </a:lnSpc>
            </a:pPr>
            <a:r>
              <a:rPr lang="zh-CN" altLang="en-US" sz="3600" b="1" dirty="0">
                <a:solidFill>
                  <a:srgbClr val="A5A5A5"/>
                </a:solidFill>
                <a:latin typeface="Arial" panose="020B0604020202020204" pitchFamily="34" charset="0"/>
                <a:ea typeface="微软雅黑" panose="020B0503020204020204" pitchFamily="34" charset="-122"/>
                <a:sym typeface="Arial" panose="020B0604020202020204" pitchFamily="34" charset="0"/>
              </a:rPr>
              <a:t>环卫云平台</a:t>
            </a:r>
            <a:r>
              <a:rPr lang="en-US" altLang="zh-CN" sz="36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持续优化</a:t>
            </a:r>
            <a:endParaRPr lang="zh-CN" altLang="en-US" sz="3600" b="1" dirty="0">
              <a:solidFill>
                <a:srgbClr val="A5A5A5"/>
              </a:solidFill>
              <a:latin typeface="Arial" panose="020B0604020202020204" pitchFamily="34" charset="0"/>
              <a:ea typeface="微软雅黑" panose="020B0503020204020204" pitchFamily="34" charset="-122"/>
              <a:sym typeface="Arial" panose="020B0604020202020204" pitchFamily="34" charset="0"/>
            </a:endParaRPr>
          </a:p>
          <a:p>
            <a:pPr>
              <a:lnSpc>
                <a:spcPct val="90000"/>
              </a:lnSpc>
            </a:pPr>
            <a:endPar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endParaRPr>
          </a:p>
        </p:txBody>
      </p:sp>
      <p:sp>
        <p:nvSpPr>
          <p:cNvPr id="64514" name="文本框 1"/>
          <p:cNvSpPr txBox="1"/>
          <p:nvPr/>
        </p:nvSpPr>
        <p:spPr>
          <a:xfrm>
            <a:off x="976313" y="1246188"/>
            <a:ext cx="10604500" cy="1384300"/>
          </a:xfrm>
          <a:prstGeom prst="rect">
            <a:avLst/>
          </a:prstGeom>
          <a:noFill/>
          <a:ln w="9525">
            <a:noFill/>
          </a:ln>
        </p:spPr>
        <p:txBody>
          <a:bodyPr wrap="square" anchor="t">
            <a:spAutoFit/>
          </a:bodyPr>
          <a:p>
            <a:r>
              <a:rPr lang="en-US" altLang="zh-CN" sz="2800">
                <a:latin typeface="Arial" panose="020B0604020202020204" pitchFamily="34" charset="0"/>
                <a:ea typeface="宋体" panose="02010600030101010101" pitchFamily="2" charset="-122"/>
              </a:rPr>
              <a:t>	</a:t>
            </a:r>
            <a:r>
              <a:rPr lang="zh-CN" altLang="en-US" sz="2800">
                <a:latin typeface="Arial" panose="020B0604020202020204" pitchFamily="34" charset="0"/>
                <a:ea typeface="宋体" panose="02010600030101010101" pitchFamily="2" charset="-122"/>
              </a:rPr>
              <a:t>我们有专门的开发维护团队，持续对云平台的功能进行优化。抱着客户至上的原则，针对客户提出来的有价值的需求，持续完善云平台的功能。</a:t>
            </a:r>
            <a:endParaRPr lang="zh-CN" altLang="en-US" sz="2800">
              <a:latin typeface="Arial" panose="020B0604020202020204" pitchFamily="34" charset="0"/>
              <a:ea typeface="宋体" panose="02010600030101010101" pitchFamily="2"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7" name="矩形 1"/>
          <p:cNvSpPr/>
          <p:nvPr/>
        </p:nvSpPr>
        <p:spPr>
          <a:xfrm>
            <a:off x="-53975" y="4852988"/>
            <a:ext cx="12192000" cy="2005012"/>
          </a:xfrm>
          <a:prstGeom prst="rect">
            <a:avLst/>
          </a:prstGeom>
          <a:solidFill>
            <a:srgbClr val="E2E9E9"/>
          </a:solidFill>
          <a:ln w="9525">
            <a:noFill/>
          </a:ln>
        </p:spPr>
        <p:txBody>
          <a:bodyPr anchor="ctr"/>
          <a:p>
            <a:pPr algn="ctr"/>
            <a:endParaRPr lang="zh-CN" altLang="zh-CN"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65538" name="矩形 2"/>
          <p:cNvSpPr/>
          <p:nvPr/>
        </p:nvSpPr>
        <p:spPr>
          <a:xfrm>
            <a:off x="1284288" y="1455738"/>
            <a:ext cx="6096000" cy="1314450"/>
          </a:xfrm>
          <a:prstGeom prst="rect">
            <a:avLst/>
          </a:prstGeom>
          <a:noFill/>
          <a:ln w="9525">
            <a:noFill/>
          </a:ln>
        </p:spPr>
        <p:txBody>
          <a:bodyPr anchor="t">
            <a:spAutoFit/>
          </a:bodyPr>
          <a:p>
            <a:pPr>
              <a:lnSpc>
                <a:spcPct val="150000"/>
              </a:lnSpc>
            </a:pPr>
            <a:r>
              <a:rPr lang="en-US" altLang="zh-CN" sz="6000"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THANKS!</a:t>
            </a:r>
            <a:endParaRPr lang="zh-CN" altLang="en-US" sz="4000"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65539" name="图片 12"/>
          <p:cNvPicPr>
            <a:picLocks noChangeAspect="1"/>
          </p:cNvPicPr>
          <p:nvPr/>
        </p:nvPicPr>
        <p:blipFill>
          <a:blip r:embed="rId1"/>
          <a:stretch>
            <a:fillRect/>
          </a:stretch>
        </p:blipFill>
        <p:spPr>
          <a:xfrm>
            <a:off x="8399463" y="5518150"/>
            <a:ext cx="763587" cy="765175"/>
          </a:xfrm>
          <a:prstGeom prst="rect">
            <a:avLst/>
          </a:prstGeom>
          <a:noFill/>
          <a:ln w="9525">
            <a:noFill/>
          </a:ln>
        </p:spPr>
      </p:pic>
      <p:grpSp>
        <p:nvGrpSpPr>
          <p:cNvPr id="65540" name="组合 576"/>
          <p:cNvGrpSpPr/>
          <p:nvPr/>
        </p:nvGrpSpPr>
        <p:grpSpPr>
          <a:xfrm>
            <a:off x="9359900" y="5564188"/>
            <a:ext cx="2693988" cy="792162"/>
            <a:chOff x="-32892" y="337364"/>
            <a:chExt cx="2693508" cy="791761"/>
          </a:xfrm>
        </p:grpSpPr>
        <p:sp>
          <p:nvSpPr>
            <p:cNvPr id="65541" name="矩形 13"/>
            <p:cNvSpPr/>
            <p:nvPr/>
          </p:nvSpPr>
          <p:spPr>
            <a:xfrm>
              <a:off x="0" y="672540"/>
              <a:ext cx="2623837" cy="456585"/>
            </a:xfrm>
            <a:prstGeom prst="rect">
              <a:avLst/>
            </a:prstGeom>
            <a:noFill/>
            <a:ln w="9525">
              <a:noFill/>
            </a:ln>
          </p:spPr>
          <p:txBody>
            <a:bodyPr anchor="t">
              <a:spAutoFit/>
            </a:bodyPr>
            <a:p>
              <a:pPr>
                <a:lnSpc>
                  <a:spcPct val="150000"/>
                </a:lnSpc>
              </a:pPr>
              <a:endParaRPr lang="zh-CN" altLang="en-US" dirty="0">
                <a:latin typeface="Arial" panose="020B0604020202020204" pitchFamily="34" charset="0"/>
                <a:ea typeface="宋体" panose="02010600030101010101" pitchFamily="2" charset="-122"/>
              </a:endParaRPr>
            </a:p>
          </p:txBody>
        </p:sp>
        <p:sp>
          <p:nvSpPr>
            <p:cNvPr id="65542" name="矩形 14"/>
            <p:cNvSpPr/>
            <p:nvPr/>
          </p:nvSpPr>
          <p:spPr>
            <a:xfrm>
              <a:off x="-32892" y="337364"/>
              <a:ext cx="2693508" cy="553718"/>
            </a:xfrm>
            <a:prstGeom prst="rect">
              <a:avLst/>
            </a:prstGeom>
            <a:noFill/>
            <a:ln w="9525">
              <a:noFill/>
            </a:ln>
          </p:spPr>
          <p:txBody>
            <a:bodyPr wrap="none" anchor="t">
              <a:spAutoFit/>
            </a:bodyPr>
            <a:p>
              <a:pPr>
                <a:lnSpc>
                  <a:spcPct val="150000"/>
                </a:lnSpc>
              </a:pPr>
              <a:r>
                <a:rPr lang="en-US" altLang="zh-CN" sz="2000"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OA </a:t>
              </a:r>
              <a:r>
                <a:rPr lang="zh-CN" altLang="en-US" sz="2000"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000"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WeChat</a:t>
              </a:r>
              <a:r>
                <a:rPr lang="zh-CN" altLang="en-US" sz="2000"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000"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rPr>
                <a:t>QQ  </a:t>
              </a:r>
              <a:endParaRPr lang="zh-CN" altLang="en-US" sz="2000" dirty="0">
                <a:solidFill>
                  <a:srgbClr val="7F7F7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65543" name="矩形 574"/>
          <p:cNvSpPr/>
          <p:nvPr/>
        </p:nvSpPr>
        <p:spPr>
          <a:xfrm>
            <a:off x="1435100" y="0"/>
            <a:ext cx="1343025" cy="685800"/>
          </a:xfrm>
          <a:prstGeom prst="rect">
            <a:avLst/>
          </a:prstGeom>
          <a:solidFill>
            <a:srgbClr val="314865"/>
          </a:solidFill>
          <a:ln w="9525">
            <a:noFill/>
          </a:ln>
        </p:spPr>
        <p:txBody>
          <a:bodyPr anchor="ctr"/>
          <a:p>
            <a:pPr algn="ctr"/>
            <a:endParaRPr lang="zh-CN" altLang="zh-CN"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65544" name="直接连接符 575"/>
          <p:cNvSpPr/>
          <p:nvPr/>
        </p:nvSpPr>
        <p:spPr>
          <a:xfrm>
            <a:off x="0" y="685800"/>
            <a:ext cx="12192000" cy="0"/>
          </a:xfrm>
          <a:prstGeom prst="line">
            <a:avLst/>
          </a:prstGeom>
          <a:ln w="6350" cap="flat" cmpd="sng">
            <a:solidFill>
              <a:srgbClr val="BFBFBF">
                <a:alpha val="50194"/>
              </a:srgbClr>
            </a:solidFill>
            <a:prstDash val="solid"/>
            <a:miter/>
            <a:headEnd type="none" w="med" len="med"/>
            <a:tailEnd type="none" w="med" len="med"/>
          </a:ln>
        </p:spPr>
      </p:sp>
      <p:sp>
        <p:nvSpPr>
          <p:cNvPr id="65545" name="椭圆 577"/>
          <p:cNvSpPr/>
          <p:nvPr/>
        </p:nvSpPr>
        <p:spPr>
          <a:xfrm>
            <a:off x="8113713" y="1085850"/>
            <a:ext cx="3367087" cy="3367088"/>
          </a:xfrm>
          <a:prstGeom prst="ellipse">
            <a:avLst/>
          </a:prstGeom>
          <a:solidFill>
            <a:srgbClr val="666666"/>
          </a:solidFill>
          <a:ln w="12700" cap="flat" cmpd="sng">
            <a:solidFill>
              <a:schemeClr val="bg1"/>
            </a:solidFill>
            <a:prstDash val="solid"/>
            <a:miter/>
            <a:headEnd type="none" w="med" len="med"/>
            <a:tailEnd type="none" w="med" len="med"/>
          </a:ln>
        </p:spPr>
        <p:txBody>
          <a:bodyPr anchor="ctr"/>
          <a:p>
            <a:pPr algn="ctr"/>
            <a:endParaRPr lang="zh-CN" altLang="zh-CN"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65546" name="文本框 578"/>
          <p:cNvSpPr/>
          <p:nvPr/>
        </p:nvSpPr>
        <p:spPr>
          <a:xfrm>
            <a:off x="9082088" y="887413"/>
            <a:ext cx="1430337" cy="3770312"/>
          </a:xfrm>
          <a:prstGeom prst="rect">
            <a:avLst/>
          </a:prstGeom>
          <a:noFill/>
          <a:ln w="9525">
            <a:noFill/>
          </a:ln>
        </p:spPr>
        <p:txBody>
          <a:bodyPr anchor="ctr">
            <a:spAutoFit/>
          </a:bodyPr>
          <a:p>
            <a:pPr algn="ctr"/>
            <a:r>
              <a:rPr lang="en-US" altLang="zh-CN" sz="23900" b="1" dirty="0">
                <a:solidFill>
                  <a:schemeClr val="bg1"/>
                </a:solidFill>
                <a:latin typeface="Calibri" panose="020F0502020204030204" pitchFamily="34" charset="0"/>
                <a:ea typeface="宋体" panose="02010600030101010101" pitchFamily="2" charset="-122"/>
                <a:sym typeface="Calibri" panose="020F0502020204030204" pitchFamily="34" charset="0"/>
              </a:rPr>
              <a:t>!</a:t>
            </a:r>
            <a:endParaRPr lang="zh-CN" altLang="en-US" sz="23900" b="1" dirty="0">
              <a:solidFill>
                <a:schemeClr val="bg1"/>
              </a:solidFill>
              <a:latin typeface="Calibri" panose="020F0502020204030204" pitchFamily="34" charset="0"/>
              <a:ea typeface="宋体" panose="02010600030101010101" pitchFamily="2" charset="-122"/>
              <a:sym typeface="宋体" panose="02010600030101010101" pitchFamily="2" charset="-122"/>
            </a:endParaRPr>
          </a:p>
        </p:txBody>
      </p:sp>
    </p:spTree>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1301750" y="1408113"/>
            <a:ext cx="9394825" cy="3538538"/>
          </a:xfrm>
          <a:prstGeom prst="rect">
            <a:avLst/>
          </a:prstGeom>
          <a:noFill/>
        </p:spPr>
        <p:txBody>
          <a:bodyPr wrap="square" rtlCol="0" anchor="t">
            <a:spAutoFit/>
          </a:bodyPr>
          <a:p>
            <a:pPr indent="381000"/>
            <a:r>
              <a:rPr lang="zh-CN" sz="2800" noProof="1">
                <a:latin typeface="Arial" panose="020B0604020202020204" pitchFamily="34" charset="0"/>
                <a:ea typeface="微软雅黑" panose="020B0503020204020204" pitchFamily="34" charset="-122"/>
                <a:cs typeface="+mn-cs"/>
              </a:rPr>
              <a:t>	车载智能终端是融合了GPS技术、里程定位技术及汽车黑匣技术的智能设备，能用于车辆的现代化管理，包括：行车安全监控管理、运营管理、服务质量管理、智能集中调度管理等。</a:t>
            </a:r>
            <a:endParaRPr lang="zh-CN" sz="2800" noProof="1">
              <a:ea typeface="微软雅黑" panose="020B0503020204020204" pitchFamily="34" charset="-122"/>
            </a:endParaRPr>
          </a:p>
          <a:p>
            <a:pPr indent="381000"/>
            <a:r>
              <a:rPr lang="zh-CN" sz="2800" noProof="1">
                <a:latin typeface="Arial" panose="020B0604020202020204" pitchFamily="34" charset="0"/>
                <a:ea typeface="微软雅黑" panose="020B0503020204020204" pitchFamily="34" charset="-122"/>
                <a:cs typeface="+mn-cs"/>
              </a:rPr>
              <a:t>主要功能有三大方面：</a:t>
            </a:r>
            <a:endParaRPr lang="zh-CN" sz="2800" noProof="1">
              <a:ea typeface="微软雅黑" panose="020B0503020204020204" pitchFamily="34" charset="-122"/>
            </a:endParaRPr>
          </a:p>
          <a:p>
            <a:pPr marL="457200" indent="-457200">
              <a:buFont typeface="Arial" panose="020B0604020202020204" pitchFamily="34" charset="0"/>
              <a:buChar char="•"/>
            </a:pPr>
            <a:r>
              <a:rPr lang="zh-CN" sz="2800" noProof="1">
                <a:latin typeface="Arial" panose="020B0604020202020204" pitchFamily="34" charset="0"/>
                <a:ea typeface="微软雅黑" panose="020B0503020204020204" pitchFamily="34" charset="-122"/>
                <a:cs typeface="+mn-cs"/>
              </a:rPr>
              <a:t>数据采集</a:t>
            </a:r>
            <a:endParaRPr lang="zh-CN" sz="2800" noProof="1">
              <a:ea typeface="微软雅黑" panose="020B0503020204020204" pitchFamily="34" charset="-122"/>
            </a:endParaRPr>
          </a:p>
          <a:p>
            <a:pPr marL="457200" indent="-457200">
              <a:buFont typeface="Arial" panose="020B0604020202020204" pitchFamily="34" charset="0"/>
              <a:buChar char="•"/>
            </a:pPr>
            <a:r>
              <a:rPr lang="zh-CN" sz="2800" noProof="1">
                <a:latin typeface="Arial" panose="020B0604020202020204" pitchFamily="34" charset="0"/>
                <a:ea typeface="微软雅黑" panose="020B0503020204020204" pitchFamily="34" charset="-122"/>
                <a:cs typeface="+mn-cs"/>
              </a:rPr>
              <a:t>视频功能</a:t>
            </a:r>
            <a:endParaRPr lang="zh-CN" sz="2800" noProof="1">
              <a:ea typeface="微软雅黑" panose="020B0503020204020204" pitchFamily="34" charset="-122"/>
            </a:endParaRPr>
          </a:p>
          <a:p>
            <a:pPr marL="457200" indent="-457200">
              <a:buFont typeface="Arial" panose="020B0604020202020204" pitchFamily="34" charset="0"/>
              <a:buChar char="•"/>
            </a:pPr>
            <a:r>
              <a:rPr lang="zh-CN" sz="2800" noProof="1">
                <a:latin typeface="Arial" panose="020B0604020202020204" pitchFamily="34" charset="0"/>
                <a:ea typeface="微软雅黑" panose="020B0503020204020204" pitchFamily="34" charset="-122"/>
                <a:cs typeface="+mn-cs"/>
              </a:rPr>
              <a:t>GPS定位</a:t>
            </a:r>
            <a:endParaRPr lang="zh-CN" sz="2800" noProof="1">
              <a:latin typeface="Arial" panose="020B0604020202020204" pitchFamily="34" charset="0"/>
              <a:ea typeface="微软雅黑" panose="020B0503020204020204" pitchFamily="34" charset="-122"/>
              <a:cs typeface="+mn-cs"/>
            </a:endParaRPr>
          </a:p>
        </p:txBody>
      </p:sp>
      <p:sp>
        <p:nvSpPr>
          <p:cNvPr id="12290" name="标题 1"/>
          <p:cNvSpPr txBox="1"/>
          <p:nvPr/>
        </p:nvSpPr>
        <p:spPr>
          <a:xfrm>
            <a:off x="6827838" y="265113"/>
            <a:ext cx="5113337" cy="1143000"/>
          </a:xfrm>
          <a:prstGeom prst="rect">
            <a:avLst/>
          </a:prstGeom>
          <a:noFill/>
          <a:ln w="9525">
            <a:noFill/>
          </a:ln>
        </p:spPr>
        <p:txBody>
          <a:bodyPr anchor="t"/>
          <a:p>
            <a:pPr>
              <a:lnSpc>
                <a:spcPct val="90000"/>
              </a:lnSpc>
            </a:pPr>
            <a:r>
              <a:rPr lang="zh-CN" altLang="en-US" sz="3600" b="1" dirty="0">
                <a:solidFill>
                  <a:srgbClr val="A5A5A5"/>
                </a:solidFill>
                <a:latin typeface="微软雅黑" panose="020B0503020204020204" pitchFamily="34" charset="-122"/>
                <a:ea typeface="微软雅黑" panose="020B0503020204020204" pitchFamily="34" charset="-122"/>
                <a:sym typeface="Calibri Light" panose="020F0302020204030204" pitchFamily="34" charset="0"/>
              </a:rPr>
              <a:t>车载智能终端 </a:t>
            </a:r>
            <a:r>
              <a:rPr lang="en-US" altLang="zh-CN"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简介</a:t>
            </a:r>
            <a:endPar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标题 1"/>
          <p:cNvSpPr txBox="1"/>
          <p:nvPr/>
        </p:nvSpPr>
        <p:spPr>
          <a:xfrm>
            <a:off x="6827838" y="265113"/>
            <a:ext cx="5113337" cy="1143000"/>
          </a:xfrm>
          <a:prstGeom prst="rect">
            <a:avLst/>
          </a:prstGeom>
          <a:noFill/>
          <a:ln w="9525">
            <a:noFill/>
          </a:ln>
        </p:spPr>
        <p:txBody>
          <a:bodyPr anchor="t"/>
          <a:p>
            <a:pPr>
              <a:lnSpc>
                <a:spcPct val="90000"/>
              </a:lnSpc>
            </a:pPr>
            <a:r>
              <a:rPr lang="zh-CN" altLang="en-US" sz="3600" b="1" dirty="0">
                <a:solidFill>
                  <a:srgbClr val="A5A5A5"/>
                </a:solidFill>
                <a:latin typeface="微软雅黑" panose="020B0503020204020204" pitchFamily="34" charset="-122"/>
                <a:ea typeface="微软雅黑" panose="020B0503020204020204" pitchFamily="34" charset="-122"/>
                <a:sym typeface="Calibri Light" panose="020F0302020204030204" pitchFamily="34" charset="0"/>
              </a:rPr>
              <a:t>车载智能终端 </a:t>
            </a:r>
            <a:r>
              <a:rPr lang="en-US" altLang="zh-CN"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数据采集</a:t>
            </a:r>
            <a:endPar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3314" name="图片 1"/>
          <p:cNvPicPr>
            <a:picLocks noChangeAspect="1"/>
          </p:cNvPicPr>
          <p:nvPr/>
        </p:nvPicPr>
        <p:blipFill>
          <a:blip r:embed="rId1"/>
          <a:stretch>
            <a:fillRect/>
          </a:stretch>
        </p:blipFill>
        <p:spPr>
          <a:xfrm>
            <a:off x="815975" y="889000"/>
            <a:ext cx="11125200" cy="5353050"/>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7" name="标题 1"/>
          <p:cNvSpPr txBox="1"/>
          <p:nvPr/>
        </p:nvSpPr>
        <p:spPr>
          <a:xfrm>
            <a:off x="6827838" y="265113"/>
            <a:ext cx="5113337" cy="1143000"/>
          </a:xfrm>
          <a:prstGeom prst="rect">
            <a:avLst/>
          </a:prstGeom>
          <a:noFill/>
          <a:ln w="9525">
            <a:noFill/>
          </a:ln>
        </p:spPr>
        <p:txBody>
          <a:bodyPr anchor="t"/>
          <a:p>
            <a:pPr>
              <a:lnSpc>
                <a:spcPct val="90000"/>
              </a:lnSpc>
            </a:pPr>
            <a:r>
              <a:rPr lang="zh-CN" altLang="en-US" sz="3600" b="1" dirty="0">
                <a:solidFill>
                  <a:srgbClr val="A5A5A5"/>
                </a:solidFill>
                <a:latin typeface="微软雅黑" panose="020B0503020204020204" pitchFamily="34" charset="-122"/>
                <a:ea typeface="微软雅黑" panose="020B0503020204020204" pitchFamily="34" charset="-122"/>
                <a:sym typeface="Calibri Light" panose="020F0302020204030204" pitchFamily="34" charset="0"/>
              </a:rPr>
              <a:t>车载智能终端 </a:t>
            </a:r>
            <a:r>
              <a:rPr lang="en-US" altLang="zh-CN"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 </a:t>
            </a:r>
            <a:r>
              <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视频功能</a:t>
            </a:r>
            <a:endParaRPr lang="zh-CN" altLang="en-US" sz="3200" b="1" dirty="0">
              <a:solidFill>
                <a:srgbClr val="A5A5A5"/>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椭圆 2"/>
          <p:cNvSpPr/>
          <p:nvPr/>
        </p:nvSpPr>
        <p:spPr>
          <a:xfrm>
            <a:off x="1200150" y="2786063"/>
            <a:ext cx="1385888" cy="1385888"/>
          </a:xfrm>
          <a:prstGeom prst="ellipse">
            <a:avLst/>
          </a:prstGeom>
          <a:ln>
            <a:solidFill>
              <a:schemeClr val="accent1"/>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800" b="0" i="0" u="none" strike="noStrike" cap="none" normalizeH="0" baseline="0" noProof="1" smtClean="0">
                <a:ln>
                  <a:noFill/>
                </a:ln>
                <a:solidFill>
                  <a:schemeClr val="tx1"/>
                </a:solidFill>
                <a:effectLst/>
                <a:latin typeface="Arial" panose="020B0604020202020204" pitchFamily="34" charset="0"/>
                <a:ea typeface="宋体" panose="02010600030101010101" pitchFamily="2" charset="-122"/>
              </a:rPr>
              <a:t>硬件</a:t>
            </a:r>
            <a:endParaRPr kumimoji="0" lang="zh-CN" altLang="en-US" sz="2800" b="0" i="0" u="none" strike="noStrike" cap="none" normalizeH="0" baseline="0" noProof="1"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800" b="0" i="0" u="none" strike="noStrike" cap="none" normalizeH="0" baseline="0" noProof="1" smtClean="0">
                <a:ln>
                  <a:noFill/>
                </a:ln>
                <a:solidFill>
                  <a:schemeClr val="tx1"/>
                </a:solidFill>
                <a:effectLst/>
                <a:latin typeface="Arial" panose="020B0604020202020204" pitchFamily="34" charset="0"/>
                <a:ea typeface="宋体" panose="02010600030101010101" pitchFamily="2" charset="-122"/>
              </a:rPr>
              <a:t>配置</a:t>
            </a:r>
            <a:endParaRPr kumimoji="0" lang="zh-CN" altLang="en-US" sz="2800" b="0" i="0" u="none" strike="noStrike" cap="none" normalizeH="0" baseline="0" noProof="1" smtClean="0">
              <a:ln>
                <a:noFill/>
              </a:ln>
              <a:solidFill>
                <a:schemeClr val="tx1"/>
              </a:solidFill>
              <a:effectLst/>
              <a:latin typeface="Arial" panose="020B0604020202020204" pitchFamily="34" charset="0"/>
              <a:ea typeface="宋体" panose="02010600030101010101" pitchFamily="2" charset="-122"/>
            </a:endParaRPr>
          </a:p>
        </p:txBody>
      </p:sp>
      <p:sp>
        <p:nvSpPr>
          <p:cNvPr id="4" name="椭圆 3"/>
          <p:cNvSpPr/>
          <p:nvPr/>
        </p:nvSpPr>
        <p:spPr>
          <a:xfrm>
            <a:off x="5402263" y="2786063"/>
            <a:ext cx="1385888" cy="1385888"/>
          </a:xfrm>
          <a:prstGeom prst="ellipse">
            <a:avLst/>
          </a:prstGeom>
          <a:solidFill>
            <a:srgbClr val="FFFF00"/>
          </a:solidFill>
          <a:ln>
            <a:solidFill>
              <a:schemeClr val="accent1"/>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800" b="0" i="0" u="none" strike="noStrike" cap="none" normalizeH="0" baseline="0" noProof="1" smtClean="0">
                <a:ln>
                  <a:noFill/>
                </a:ln>
                <a:solidFill>
                  <a:srgbClr val="0070C0"/>
                </a:solidFill>
                <a:effectLst/>
                <a:latin typeface="Arial" panose="020B0604020202020204" pitchFamily="34" charset="0"/>
                <a:ea typeface="宋体" panose="02010600030101010101" pitchFamily="2" charset="-122"/>
              </a:rPr>
              <a:t>视频采集</a:t>
            </a:r>
            <a:endParaRPr kumimoji="0" lang="zh-CN" altLang="en-US" sz="2800" b="0" i="0" u="none" strike="noStrike" cap="none" normalizeH="0" baseline="0" noProof="1" smtClean="0">
              <a:ln>
                <a:noFill/>
              </a:ln>
              <a:solidFill>
                <a:srgbClr val="0070C0"/>
              </a:solidFill>
              <a:effectLst/>
              <a:latin typeface="Arial" panose="020B0604020202020204" pitchFamily="34" charset="0"/>
              <a:ea typeface="宋体" panose="02010600030101010101" pitchFamily="2" charset="-122"/>
            </a:endParaRPr>
          </a:p>
        </p:txBody>
      </p:sp>
      <p:sp>
        <p:nvSpPr>
          <p:cNvPr id="6" name="椭圆 5"/>
          <p:cNvSpPr/>
          <p:nvPr/>
        </p:nvSpPr>
        <p:spPr>
          <a:xfrm>
            <a:off x="9496425" y="2884488"/>
            <a:ext cx="1384300" cy="1385888"/>
          </a:xfrm>
          <a:prstGeom prst="ellipse">
            <a:avLst/>
          </a:prstGeom>
          <a:solidFill>
            <a:srgbClr val="FFFF00"/>
          </a:solidFill>
          <a:ln>
            <a:solidFill>
              <a:schemeClr val="accent1"/>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800" b="0" i="0" u="none" strike="noStrike" cap="none" normalizeH="0" baseline="0" noProof="1" smtClean="0">
                <a:ln>
                  <a:noFill/>
                </a:ln>
                <a:solidFill>
                  <a:srgbClr val="0070C0"/>
                </a:solidFill>
                <a:effectLst/>
                <a:latin typeface="Arial" panose="020B0604020202020204" pitchFamily="34" charset="0"/>
                <a:ea typeface="宋体" panose="02010600030101010101" pitchFamily="2" charset="-122"/>
              </a:rPr>
              <a:t>视频查询</a:t>
            </a:r>
            <a:endParaRPr kumimoji="0" lang="zh-CN" altLang="en-US" sz="2800" b="0" i="0" u="none" strike="noStrike" cap="none" normalizeH="0" baseline="0" noProof="1" smtClean="0">
              <a:ln>
                <a:noFill/>
              </a:ln>
              <a:solidFill>
                <a:srgbClr val="0070C0"/>
              </a:solidFill>
              <a:effectLst/>
              <a:latin typeface="Arial" panose="020B0604020202020204" pitchFamily="34" charset="0"/>
              <a:ea typeface="宋体" panose="02010600030101010101" pitchFamily="2" charset="-122"/>
            </a:endParaRPr>
          </a:p>
        </p:txBody>
      </p:sp>
      <p:cxnSp>
        <p:nvCxnSpPr>
          <p:cNvPr id="7" name="直接连接符 6"/>
          <p:cNvCxnSpPr>
            <a:stCxn id="3" idx="4"/>
          </p:cNvCxnSpPr>
          <p:nvPr/>
        </p:nvCxnSpPr>
        <p:spPr>
          <a:xfrm>
            <a:off x="1892300" y="4171950"/>
            <a:ext cx="0" cy="57785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8" name="文本框 7"/>
          <p:cNvSpPr txBox="1"/>
          <p:nvPr/>
        </p:nvSpPr>
        <p:spPr>
          <a:xfrm>
            <a:off x="940435" y="4850126"/>
            <a:ext cx="2138680" cy="368300"/>
          </a:xfrm>
          <a:prstGeom prst="rect">
            <a:avLst/>
          </a:prstGeom>
          <a:noFill/>
        </p:spPr>
        <p:txBody>
          <a:bodyPr wrap="none" rtlCol="0">
            <a:spAutoFit/>
          </a:bodyPr>
          <a:p>
            <a:r>
              <a:rPr lang="zh-CN" altLang="en-US" noProof="1">
                <a:ln w="22225">
                  <a:solidFill>
                    <a:schemeClr val="accent2"/>
                  </a:solidFill>
                  <a:prstDash val="solid"/>
                </a:ln>
                <a:solidFill>
                  <a:schemeClr val="accent2">
                    <a:lumMod val="40000"/>
                    <a:lumOff val="60000"/>
                  </a:schemeClr>
                </a:solidFill>
                <a:latin typeface="Arial" panose="020B0604020202020204" pitchFamily="34" charset="0"/>
                <a:ea typeface="宋体" panose="02010600030101010101" pitchFamily="2" charset="-122"/>
                <a:cs typeface="+mn-cs"/>
              </a:rPr>
              <a:t>采用</a:t>
            </a:r>
            <a:r>
              <a:rPr lang="en-US" altLang="zh-CN" noProof="1">
                <a:ln w="22225">
                  <a:solidFill>
                    <a:schemeClr val="accent2"/>
                  </a:solidFill>
                  <a:prstDash val="solid"/>
                </a:ln>
                <a:solidFill>
                  <a:schemeClr val="accent2">
                    <a:lumMod val="40000"/>
                    <a:lumOff val="60000"/>
                  </a:schemeClr>
                </a:solidFill>
                <a:latin typeface="Arial" panose="020B0604020202020204" pitchFamily="34" charset="0"/>
                <a:ea typeface="宋体" panose="02010600030101010101" pitchFamily="2" charset="-122"/>
                <a:cs typeface="+mn-cs"/>
              </a:rPr>
              <a:t>4</a:t>
            </a:r>
            <a:r>
              <a:rPr lang="zh-CN" altLang="en-US" noProof="1">
                <a:ln w="22225">
                  <a:solidFill>
                    <a:schemeClr val="accent2"/>
                  </a:solidFill>
                  <a:prstDash val="solid"/>
                </a:ln>
                <a:solidFill>
                  <a:schemeClr val="accent2">
                    <a:lumMod val="40000"/>
                    <a:lumOff val="60000"/>
                  </a:schemeClr>
                </a:solidFill>
                <a:latin typeface="Arial" panose="020B0604020202020204" pitchFamily="34" charset="0"/>
                <a:ea typeface="宋体" panose="02010600030101010101" pitchFamily="2" charset="-122"/>
                <a:cs typeface="+mn-cs"/>
              </a:rPr>
              <a:t>路标清摄像头</a:t>
            </a:r>
            <a:endParaRPr lang="zh-CN" altLang="en-US" noProof="1">
              <a:ln w="22225">
                <a:solidFill>
                  <a:schemeClr val="accent2"/>
                </a:solidFill>
                <a:prstDash val="solid"/>
              </a:ln>
              <a:solidFill>
                <a:schemeClr val="accent2">
                  <a:lumMod val="40000"/>
                  <a:lumOff val="60000"/>
                </a:schemeClr>
              </a:solidFill>
            </a:endParaRPr>
          </a:p>
        </p:txBody>
      </p:sp>
      <p:cxnSp>
        <p:nvCxnSpPr>
          <p:cNvPr id="9" name="直接连接符 8"/>
          <p:cNvCxnSpPr>
            <a:stCxn id="3" idx="4"/>
          </p:cNvCxnSpPr>
          <p:nvPr/>
        </p:nvCxnSpPr>
        <p:spPr>
          <a:xfrm>
            <a:off x="6094413" y="2209800"/>
            <a:ext cx="0" cy="576263"/>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10" name="文本框 9"/>
          <p:cNvSpPr txBox="1"/>
          <p:nvPr/>
        </p:nvSpPr>
        <p:spPr>
          <a:xfrm>
            <a:off x="8664575" y="4964113"/>
            <a:ext cx="3384550" cy="644525"/>
          </a:xfrm>
          <a:prstGeom prst="rect">
            <a:avLst/>
          </a:prstGeom>
          <a:noFill/>
        </p:spPr>
        <p:txBody>
          <a:bodyPr wrap="square" rtlCol="0">
            <a:spAutoFit/>
          </a:bodyPr>
          <a:p>
            <a:r>
              <a:rPr lang="en-US" altLang="zh-CN" noProof="1">
                <a:solidFill>
                  <a:schemeClr val="accent1"/>
                </a:solidFill>
                <a:effectLst>
                  <a:outerShdw blurRad="38100" dist="25400" dir="5400000" algn="ctr" rotWithShape="0">
                    <a:srgbClr val="6E747A">
                      <a:alpha val="43000"/>
                    </a:srgbClr>
                  </a:outerShdw>
                </a:effectLst>
                <a:latin typeface="Arial" panose="020B0604020202020204" pitchFamily="34" charset="0"/>
                <a:ea typeface="宋体" panose="02010600030101010101" pitchFamily="2" charset="-122"/>
                <a:cs typeface="+mn-cs"/>
              </a:rPr>
              <a:t>             </a:t>
            </a:r>
            <a:r>
              <a:rPr lang="zh-CN" altLang="en-US" noProof="1">
                <a:solidFill>
                  <a:schemeClr val="accent1"/>
                </a:solidFill>
                <a:effectLst>
                  <a:outerShdw blurRad="38100" dist="25400" dir="5400000" algn="ctr" rotWithShape="0">
                    <a:srgbClr val="6E747A">
                      <a:alpha val="43000"/>
                    </a:srgbClr>
                  </a:outerShdw>
                </a:effectLst>
                <a:latin typeface="Arial" panose="020B0604020202020204" pitchFamily="34" charset="0"/>
                <a:ea typeface="宋体" panose="02010600030101010101" pitchFamily="2" charset="-122"/>
                <a:cs typeface="+mn-cs"/>
              </a:rPr>
              <a:t>查看实时视频</a:t>
            </a:r>
            <a:endParaRPr lang="zh-CN" altLang="en-US" noProof="1"/>
          </a:p>
          <a:p>
            <a:endParaRPr lang="zh-CN" altLang="en-US" noProof="1"/>
          </a:p>
        </p:txBody>
      </p:sp>
      <p:cxnSp>
        <p:nvCxnSpPr>
          <p:cNvPr id="11" name="直接连接符 10"/>
          <p:cNvCxnSpPr>
            <a:stCxn id="3" idx="4"/>
          </p:cNvCxnSpPr>
          <p:nvPr/>
        </p:nvCxnSpPr>
        <p:spPr>
          <a:xfrm>
            <a:off x="1908175" y="4171950"/>
            <a:ext cx="0" cy="577850"/>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5" name="直接连接符 14"/>
          <p:cNvCxnSpPr>
            <a:stCxn id="3" idx="4"/>
          </p:cNvCxnSpPr>
          <p:nvPr/>
        </p:nvCxnSpPr>
        <p:spPr>
          <a:xfrm>
            <a:off x="10188575" y="4273550"/>
            <a:ext cx="0" cy="576263"/>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16" name="文本框 15"/>
          <p:cNvSpPr txBox="1"/>
          <p:nvPr/>
        </p:nvSpPr>
        <p:spPr>
          <a:xfrm>
            <a:off x="5110163" y="1592263"/>
            <a:ext cx="1973263" cy="922338"/>
          </a:xfrm>
          <a:prstGeom prst="rect">
            <a:avLst/>
          </a:prstGeom>
          <a:noFill/>
        </p:spPr>
        <p:txBody>
          <a:bodyPr wrap="square" rtlCol="0">
            <a:spAutoFit/>
          </a:bodyPr>
          <a:p>
            <a:r>
              <a:rPr lang="zh-CN" altLang="en-US" noProof="1">
                <a:solidFill>
                  <a:schemeClr val="accent1"/>
                </a:solidFill>
                <a:effectLst>
                  <a:outerShdw blurRad="38100" dist="25400" dir="5400000" algn="ctr" rotWithShape="0">
                    <a:srgbClr val="6E747A">
                      <a:alpha val="43000"/>
                    </a:srgbClr>
                  </a:outerShdw>
                </a:effectLst>
                <a:latin typeface="Arial" panose="020B0604020202020204" pitchFamily="34" charset="0"/>
                <a:ea typeface="宋体" panose="02010600030101010101" pitchFamily="2" charset="-122"/>
                <a:cs typeface="+mn-cs"/>
              </a:rPr>
              <a:t>图像抓拍和录像</a:t>
            </a:r>
            <a:endParaRPr lang="zh-CN" altLang="en-US" noProof="1">
              <a:solidFill>
                <a:schemeClr val="accent1"/>
              </a:solidFill>
              <a:effectLst>
                <a:outerShdw blurRad="38100" dist="25400" dir="5400000" algn="ctr" rotWithShape="0">
                  <a:srgbClr val="6E747A">
                    <a:alpha val="43000"/>
                  </a:srgbClr>
                </a:outerShdw>
              </a:effectLst>
            </a:endParaRPr>
          </a:p>
          <a:p>
            <a:endParaRPr lang="zh-CN" altLang="en-US" noProof="1"/>
          </a:p>
          <a:p>
            <a:endParaRPr lang="zh-CN" altLang="en-US" noProof="1"/>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文本框 5"/>
          <p:cNvSpPr txBox="1"/>
          <p:nvPr/>
        </p:nvSpPr>
        <p:spPr>
          <a:xfrm>
            <a:off x="958850" y="1228725"/>
            <a:ext cx="2063750" cy="4400550"/>
          </a:xfrm>
          <a:prstGeom prst="rect">
            <a:avLst/>
          </a:prstGeom>
          <a:noFill/>
          <a:ln w="9525">
            <a:noFill/>
          </a:ln>
        </p:spPr>
        <p:txBody>
          <a:bodyPr wrap="square" anchor="t">
            <a:spAutoFit/>
          </a:bodyPr>
          <a:p>
            <a:pPr indent="381000"/>
            <a:r>
              <a:rPr lang="en-US" altLang="zh-CN" sz="2800">
                <a:latin typeface="Arial" panose="020B0604020202020204" pitchFamily="34" charset="0"/>
                <a:ea typeface="宋体" panose="02010600030101010101" pitchFamily="2" charset="-122"/>
              </a:rPr>
              <a:t>	</a:t>
            </a:r>
            <a:r>
              <a:rPr lang="zh-CN" altLang="zh-CN" sz="2800">
                <a:latin typeface="Arial" panose="020B0604020202020204" pitchFamily="34" charset="0"/>
                <a:ea typeface="微软雅黑" panose="020B0503020204020204" pitchFamily="34" charset="-122"/>
              </a:rPr>
              <a:t>车载智能终端可采集实时车辆位置，并上传给云平台，云平台可根据这些信息显示实时位置和历史轨迹。</a:t>
            </a:r>
            <a:endParaRPr lang="zh-CN" altLang="zh-CN" sz="2800">
              <a:latin typeface="Arial" panose="020B0604020202020204" pitchFamily="34" charset="0"/>
              <a:ea typeface="微软雅黑" panose="020B0503020204020204" pitchFamily="34" charset="-122"/>
            </a:endParaRPr>
          </a:p>
        </p:txBody>
      </p:sp>
      <p:sp>
        <p:nvSpPr>
          <p:cNvPr id="15362" name="标题 1"/>
          <p:cNvSpPr txBox="1"/>
          <p:nvPr/>
        </p:nvSpPr>
        <p:spPr>
          <a:xfrm>
            <a:off x="6827838" y="265113"/>
            <a:ext cx="5113337" cy="1143000"/>
          </a:xfrm>
          <a:prstGeom prst="rect">
            <a:avLst/>
          </a:prstGeom>
          <a:noFill/>
          <a:ln w="9525">
            <a:noFill/>
          </a:ln>
        </p:spPr>
        <p:txBody>
          <a:bodyPr anchor="t"/>
          <a:p>
            <a:pPr>
              <a:lnSpc>
                <a:spcPct val="90000"/>
              </a:lnSpc>
            </a:pPr>
            <a:r>
              <a:rPr lang="zh-CN" altLang="en-US" sz="3600" b="1" dirty="0">
                <a:solidFill>
                  <a:srgbClr val="A5A5A5"/>
                </a:solidFill>
                <a:latin typeface="微软雅黑" panose="020B0503020204020204" pitchFamily="34" charset="-122"/>
                <a:ea typeface="微软雅黑" panose="020B0503020204020204" pitchFamily="34" charset="-122"/>
                <a:sym typeface="Calibri Light" panose="020F0302020204030204" pitchFamily="34" charset="0"/>
              </a:rPr>
              <a:t>车载智能终端 </a:t>
            </a:r>
            <a:r>
              <a:rPr lang="en-US" altLang="zh-CN" sz="3200" b="1" dirty="0">
                <a:solidFill>
                  <a:srgbClr val="A5A5A5"/>
                </a:solidFill>
                <a:latin typeface="Arial" panose="020B0604020202020204" pitchFamily="34" charset="0"/>
                <a:ea typeface="微软雅黑" panose="020B0503020204020204" pitchFamily="34" charset="-122"/>
                <a:sym typeface="Arial" panose="020B0604020202020204" pitchFamily="34" charset="0"/>
              </a:rPr>
              <a:t>• GPS</a:t>
            </a:r>
            <a:endParaRPr lang="en-US" altLang="zh-CN" sz="3200" b="1" dirty="0">
              <a:solidFill>
                <a:srgbClr val="A5A5A5"/>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5363" name="图片 -2147482525" descr="UC截图20180910152131"/>
          <p:cNvPicPr>
            <a:picLocks noChangeAspect="1"/>
          </p:cNvPicPr>
          <p:nvPr/>
        </p:nvPicPr>
        <p:blipFill>
          <a:blip r:embed="rId1"/>
          <a:stretch>
            <a:fillRect/>
          </a:stretch>
        </p:blipFill>
        <p:spPr>
          <a:xfrm>
            <a:off x="3022600" y="992188"/>
            <a:ext cx="9032875" cy="5445125"/>
          </a:xfrm>
          <a:prstGeom prst="rect">
            <a:avLst/>
          </a:prstGeom>
          <a:noFill/>
          <a:ln w="9525">
            <a:noFill/>
          </a:ln>
        </p:spPr>
      </p:pic>
    </p:spTree>
  </p:cSld>
  <p:clrMapOvr>
    <a:masterClrMapping/>
  </p:clrMapOvr>
</p:sld>
</file>

<file path=ppt/theme/theme1.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2280</Words>
  <Application>WPS 演示</Application>
  <PresentationFormat>自定义</PresentationFormat>
  <Paragraphs>236</Paragraphs>
  <Slides>58</Slides>
  <Notes>4</Notes>
  <HiddenSlides>0</HiddenSlides>
  <MMClips>0</MMClips>
  <ScaleCrop>false</ScaleCrop>
  <HeadingPairs>
    <vt:vector size="8" baseType="variant">
      <vt:variant>
        <vt:lpstr>已用的字体</vt:lpstr>
      </vt:variant>
      <vt:variant>
        <vt:i4>9</vt:i4>
      </vt:variant>
      <vt:variant>
        <vt:lpstr>主题</vt:lpstr>
      </vt:variant>
      <vt:variant>
        <vt:i4>3</vt:i4>
      </vt:variant>
      <vt:variant>
        <vt:lpstr>嵌入 OLE 服务器</vt:lpstr>
      </vt:variant>
      <vt:variant>
        <vt:i4>1</vt:i4>
      </vt:variant>
      <vt:variant>
        <vt:lpstr>幻灯片标题</vt:lpstr>
      </vt:variant>
      <vt:variant>
        <vt:i4>58</vt:i4>
      </vt:variant>
    </vt:vector>
  </HeadingPairs>
  <TitlesOfParts>
    <vt:vector size="71" baseType="lpstr">
      <vt:lpstr>Arial</vt:lpstr>
      <vt:lpstr>宋体</vt:lpstr>
      <vt:lpstr>Wingdings</vt:lpstr>
      <vt:lpstr>Calibri Light</vt:lpstr>
      <vt:lpstr>Calibri</vt:lpstr>
      <vt:lpstr>微软雅黑</vt:lpstr>
      <vt:lpstr>Arial Rounded MT Bold</vt:lpstr>
      <vt:lpstr>Arial Unicode MS</vt:lpstr>
      <vt:lpstr>Wingdings</vt:lpstr>
      <vt:lpstr>Office 主题</vt:lpstr>
      <vt:lpstr>1_Office 主题</vt:lpstr>
      <vt:lpstr>2_Office 主题</vt:lpstr>
      <vt:lpstr>Paint.Picture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陈志磊</dc:creator>
  <cp:lastModifiedBy>lsoftp</cp:lastModifiedBy>
  <cp:revision>205</cp:revision>
  <dcterms:created xsi:type="dcterms:W3CDTF">2013-07-01T03:05:00Z</dcterms:created>
  <dcterms:modified xsi:type="dcterms:W3CDTF">2018-10-12T04:28:35Z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